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20"/>
  </p:notesMasterIdLst>
  <p:sldIdLst>
    <p:sldId id="256" r:id="rId2"/>
    <p:sldId id="275" r:id="rId3"/>
    <p:sldId id="257" r:id="rId4"/>
    <p:sldId id="258" r:id="rId5"/>
    <p:sldId id="259" r:id="rId6"/>
    <p:sldId id="273" r:id="rId7"/>
    <p:sldId id="260" r:id="rId8"/>
    <p:sldId id="261" r:id="rId9"/>
    <p:sldId id="262" r:id="rId10"/>
    <p:sldId id="271" r:id="rId11"/>
    <p:sldId id="272" r:id="rId12"/>
    <p:sldId id="269" r:id="rId13"/>
    <p:sldId id="274" r:id="rId14"/>
    <p:sldId id="270" r:id="rId15"/>
    <p:sldId id="268" r:id="rId16"/>
    <p:sldId id="263" r:id="rId17"/>
    <p:sldId id="267" r:id="rId18"/>
    <p:sldId id="26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DFF9E8-4313-4418-9EAC-CD2B52E5326C}" type="datetimeFigureOut">
              <a:rPr lang="en-IN" smtClean="0"/>
              <a:t>29-12-2023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F79484-EC83-46D7-AA0F-C4AFD49855C5}" type="slidenum">
              <a:rPr lang="en-IN" smtClean="0"/>
              <a:t>‹#›</a:t>
            </a:fld>
            <a:endParaRPr lang="en-IN"/>
          </a:p>
        </p:txBody>
      </p:sp>
    </p:spTree>
    <p:extLst>
      <p:ext uri="{BB962C8B-B14F-4D97-AF65-F5344CB8AC3E}">
        <p14:creationId xmlns:p14="http://schemas.microsoft.com/office/powerpoint/2010/main" val="2031283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8BF79484-EC83-46D7-AA0F-C4AFD49855C5}" type="slidenum">
              <a:rPr lang="en-IN" smtClean="0"/>
              <a:t>10</a:t>
            </a:fld>
            <a:endParaRPr lang="en-IN"/>
          </a:p>
        </p:txBody>
      </p:sp>
    </p:spTree>
    <p:extLst>
      <p:ext uri="{BB962C8B-B14F-4D97-AF65-F5344CB8AC3E}">
        <p14:creationId xmlns:p14="http://schemas.microsoft.com/office/powerpoint/2010/main" val="18886387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1421E8-CD54-4700-9545-25EF23498A98}" type="datetimeFigureOut">
              <a:rPr lang="en-IN" smtClean="0"/>
              <a:t>29-12-2023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2E00BCB-D770-4016-B010-B92E2459B0B3}" type="slidenum">
              <a:rPr lang="en-IN" smtClean="0"/>
              <a:t>‹#›</a:t>
            </a:fld>
            <a:endParaRPr lang="en-IN"/>
          </a:p>
        </p:txBody>
      </p:sp>
    </p:spTree>
    <p:extLst>
      <p:ext uri="{BB962C8B-B14F-4D97-AF65-F5344CB8AC3E}">
        <p14:creationId xmlns:p14="http://schemas.microsoft.com/office/powerpoint/2010/main" val="1066182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1421E8-CD54-4700-9545-25EF23498A98}" type="datetimeFigureOut">
              <a:rPr lang="en-IN" smtClean="0"/>
              <a:t>29-12-2023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2E00BCB-D770-4016-B010-B92E2459B0B3}" type="slidenum">
              <a:rPr lang="en-IN" smtClean="0"/>
              <a:t>‹#›</a:t>
            </a:fld>
            <a:endParaRPr lang="en-IN"/>
          </a:p>
        </p:txBody>
      </p:sp>
    </p:spTree>
    <p:extLst>
      <p:ext uri="{BB962C8B-B14F-4D97-AF65-F5344CB8AC3E}">
        <p14:creationId xmlns:p14="http://schemas.microsoft.com/office/powerpoint/2010/main" val="3173524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1421E8-CD54-4700-9545-25EF23498A98}" type="datetimeFigureOut">
              <a:rPr lang="en-IN" smtClean="0"/>
              <a:t>29-12-2023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2E00BCB-D770-4016-B010-B92E2459B0B3}" type="slidenum">
              <a:rPr lang="en-IN" smtClean="0"/>
              <a:t>‹#›</a:t>
            </a:fld>
            <a:endParaRPr lang="en-IN"/>
          </a:p>
        </p:txBody>
      </p:sp>
    </p:spTree>
    <p:extLst>
      <p:ext uri="{BB962C8B-B14F-4D97-AF65-F5344CB8AC3E}">
        <p14:creationId xmlns:p14="http://schemas.microsoft.com/office/powerpoint/2010/main" val="3851518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1421E8-CD54-4700-9545-25EF23498A98}" type="datetimeFigureOut">
              <a:rPr lang="en-IN" smtClean="0"/>
              <a:t>29-12-2023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2E00BCB-D770-4016-B010-B92E2459B0B3}" type="slidenum">
              <a:rPr lang="en-IN" smtClean="0"/>
              <a:t>‹#›</a:t>
            </a:fld>
            <a:endParaRPr lang="en-IN"/>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899094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1421E8-CD54-4700-9545-25EF23498A98}" type="datetimeFigureOut">
              <a:rPr lang="en-IN" smtClean="0"/>
              <a:t>29-12-2023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2E00BCB-D770-4016-B010-B92E2459B0B3}" type="slidenum">
              <a:rPr lang="en-IN" smtClean="0"/>
              <a:t>‹#›</a:t>
            </a:fld>
            <a:endParaRPr lang="en-IN"/>
          </a:p>
        </p:txBody>
      </p:sp>
    </p:spTree>
    <p:extLst>
      <p:ext uri="{BB962C8B-B14F-4D97-AF65-F5344CB8AC3E}">
        <p14:creationId xmlns:p14="http://schemas.microsoft.com/office/powerpoint/2010/main" val="3116265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91421E8-CD54-4700-9545-25EF23498A98}" type="datetimeFigureOut">
              <a:rPr lang="en-IN" smtClean="0"/>
              <a:t>29-12-2023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2E00BCB-D770-4016-B010-B92E2459B0B3}" type="slidenum">
              <a:rPr lang="en-IN" smtClean="0"/>
              <a:t>‹#›</a:t>
            </a:fld>
            <a:endParaRPr lang="en-IN"/>
          </a:p>
        </p:txBody>
      </p:sp>
    </p:spTree>
    <p:extLst>
      <p:ext uri="{BB962C8B-B14F-4D97-AF65-F5344CB8AC3E}">
        <p14:creationId xmlns:p14="http://schemas.microsoft.com/office/powerpoint/2010/main" val="1418233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91421E8-CD54-4700-9545-25EF23498A98}" type="datetimeFigureOut">
              <a:rPr lang="en-IN" smtClean="0"/>
              <a:t>29-12-2023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2E00BCB-D770-4016-B010-B92E2459B0B3}" type="slidenum">
              <a:rPr lang="en-IN" smtClean="0"/>
              <a:t>‹#›</a:t>
            </a:fld>
            <a:endParaRPr lang="en-IN"/>
          </a:p>
        </p:txBody>
      </p:sp>
    </p:spTree>
    <p:extLst>
      <p:ext uri="{BB962C8B-B14F-4D97-AF65-F5344CB8AC3E}">
        <p14:creationId xmlns:p14="http://schemas.microsoft.com/office/powerpoint/2010/main" val="717524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1421E8-CD54-4700-9545-25EF23498A98}" type="datetimeFigureOut">
              <a:rPr lang="en-IN" smtClean="0"/>
              <a:t>29-12-2023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2E00BCB-D770-4016-B010-B92E2459B0B3}" type="slidenum">
              <a:rPr lang="en-IN" smtClean="0"/>
              <a:t>‹#›</a:t>
            </a:fld>
            <a:endParaRPr lang="en-IN"/>
          </a:p>
        </p:txBody>
      </p:sp>
    </p:spTree>
    <p:extLst>
      <p:ext uri="{BB962C8B-B14F-4D97-AF65-F5344CB8AC3E}">
        <p14:creationId xmlns:p14="http://schemas.microsoft.com/office/powerpoint/2010/main" val="7789080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1421E8-CD54-4700-9545-25EF23498A98}" type="datetimeFigureOut">
              <a:rPr lang="en-IN" smtClean="0"/>
              <a:t>29-12-2023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2E00BCB-D770-4016-B010-B92E2459B0B3}" type="slidenum">
              <a:rPr lang="en-IN" smtClean="0"/>
              <a:t>‹#›</a:t>
            </a:fld>
            <a:endParaRPr lang="en-IN"/>
          </a:p>
        </p:txBody>
      </p:sp>
    </p:spTree>
    <p:extLst>
      <p:ext uri="{BB962C8B-B14F-4D97-AF65-F5344CB8AC3E}">
        <p14:creationId xmlns:p14="http://schemas.microsoft.com/office/powerpoint/2010/main" val="18853491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1421E8-CD54-4700-9545-25EF23498A98}" type="datetimeFigureOut">
              <a:rPr lang="en-IN" smtClean="0"/>
              <a:t>29-12-2023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2E00BCB-D770-4016-B010-B92E2459B0B3}" type="slidenum">
              <a:rPr lang="en-IN" smtClean="0"/>
              <a:t>‹#›</a:t>
            </a:fld>
            <a:endParaRPr lang="en-IN"/>
          </a:p>
        </p:txBody>
      </p:sp>
    </p:spTree>
    <p:extLst>
      <p:ext uri="{BB962C8B-B14F-4D97-AF65-F5344CB8AC3E}">
        <p14:creationId xmlns:p14="http://schemas.microsoft.com/office/powerpoint/2010/main" val="3344052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1421E8-CD54-4700-9545-25EF23498A98}" type="datetimeFigureOut">
              <a:rPr lang="en-IN" smtClean="0"/>
              <a:t>29-12-2023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2E00BCB-D770-4016-B010-B92E2459B0B3}" type="slidenum">
              <a:rPr lang="en-IN" smtClean="0"/>
              <a:t>‹#›</a:t>
            </a:fld>
            <a:endParaRPr lang="en-IN"/>
          </a:p>
        </p:txBody>
      </p:sp>
    </p:spTree>
    <p:extLst>
      <p:ext uri="{BB962C8B-B14F-4D97-AF65-F5344CB8AC3E}">
        <p14:creationId xmlns:p14="http://schemas.microsoft.com/office/powerpoint/2010/main" val="2517799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1421E8-CD54-4700-9545-25EF23498A98}" type="datetimeFigureOut">
              <a:rPr lang="en-IN" smtClean="0"/>
              <a:t>29-12-2023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2E00BCB-D770-4016-B010-B92E2459B0B3}" type="slidenum">
              <a:rPr lang="en-IN" smtClean="0"/>
              <a:t>‹#›</a:t>
            </a:fld>
            <a:endParaRPr lang="en-IN"/>
          </a:p>
        </p:txBody>
      </p:sp>
    </p:spTree>
    <p:extLst>
      <p:ext uri="{BB962C8B-B14F-4D97-AF65-F5344CB8AC3E}">
        <p14:creationId xmlns:p14="http://schemas.microsoft.com/office/powerpoint/2010/main" val="1025881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1421E8-CD54-4700-9545-25EF23498A98}" type="datetimeFigureOut">
              <a:rPr lang="en-IN" smtClean="0"/>
              <a:t>29-12-2023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2E00BCB-D770-4016-B010-B92E2459B0B3}" type="slidenum">
              <a:rPr lang="en-IN" smtClean="0"/>
              <a:t>‹#›</a:t>
            </a:fld>
            <a:endParaRPr lang="en-IN"/>
          </a:p>
        </p:txBody>
      </p:sp>
    </p:spTree>
    <p:extLst>
      <p:ext uri="{BB962C8B-B14F-4D97-AF65-F5344CB8AC3E}">
        <p14:creationId xmlns:p14="http://schemas.microsoft.com/office/powerpoint/2010/main" val="1926994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1421E8-CD54-4700-9545-25EF23498A98}" type="datetimeFigureOut">
              <a:rPr lang="en-IN" smtClean="0"/>
              <a:t>29-12-2023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2E00BCB-D770-4016-B010-B92E2459B0B3}" type="slidenum">
              <a:rPr lang="en-IN" smtClean="0"/>
              <a:t>‹#›</a:t>
            </a:fld>
            <a:endParaRPr lang="en-IN"/>
          </a:p>
        </p:txBody>
      </p:sp>
    </p:spTree>
    <p:extLst>
      <p:ext uri="{BB962C8B-B14F-4D97-AF65-F5344CB8AC3E}">
        <p14:creationId xmlns:p14="http://schemas.microsoft.com/office/powerpoint/2010/main" val="1228373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1421E8-CD54-4700-9545-25EF23498A98}" type="datetimeFigureOut">
              <a:rPr lang="en-IN" smtClean="0"/>
              <a:t>29-12-2023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2E00BCB-D770-4016-B010-B92E2459B0B3}" type="slidenum">
              <a:rPr lang="en-IN" smtClean="0"/>
              <a:t>‹#›</a:t>
            </a:fld>
            <a:endParaRPr lang="en-IN"/>
          </a:p>
        </p:txBody>
      </p:sp>
    </p:spTree>
    <p:extLst>
      <p:ext uri="{BB962C8B-B14F-4D97-AF65-F5344CB8AC3E}">
        <p14:creationId xmlns:p14="http://schemas.microsoft.com/office/powerpoint/2010/main" val="785289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091421E8-CD54-4700-9545-25EF23498A98}" type="datetimeFigureOut">
              <a:rPr lang="en-IN" smtClean="0"/>
              <a:t>29-12-2023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2E00BCB-D770-4016-B010-B92E2459B0B3}" type="slidenum">
              <a:rPr lang="en-IN" smtClean="0"/>
              <a:t>‹#›</a:t>
            </a:fld>
            <a:endParaRPr lang="en-IN"/>
          </a:p>
        </p:txBody>
      </p:sp>
    </p:spTree>
    <p:extLst>
      <p:ext uri="{BB962C8B-B14F-4D97-AF65-F5344CB8AC3E}">
        <p14:creationId xmlns:p14="http://schemas.microsoft.com/office/powerpoint/2010/main" val="2491845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1421E8-CD54-4700-9545-25EF23498A98}" type="datetimeFigureOut">
              <a:rPr lang="en-IN" smtClean="0"/>
              <a:t>29-12-2023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2E00BCB-D770-4016-B010-B92E2459B0B3}" type="slidenum">
              <a:rPr lang="en-IN" smtClean="0"/>
              <a:t>‹#›</a:t>
            </a:fld>
            <a:endParaRPr lang="en-IN"/>
          </a:p>
        </p:txBody>
      </p:sp>
    </p:spTree>
    <p:extLst>
      <p:ext uri="{BB962C8B-B14F-4D97-AF65-F5344CB8AC3E}">
        <p14:creationId xmlns:p14="http://schemas.microsoft.com/office/powerpoint/2010/main" val="1753035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1421E8-CD54-4700-9545-25EF23498A98}" type="datetimeFigureOut">
              <a:rPr lang="en-IN" smtClean="0"/>
              <a:t>29-12-2023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2E00BCB-D770-4016-B010-B92E2459B0B3}" type="slidenum">
              <a:rPr lang="en-IN" smtClean="0"/>
              <a:t>‹#›</a:t>
            </a:fld>
            <a:endParaRPr lang="en-IN"/>
          </a:p>
        </p:txBody>
      </p:sp>
    </p:spTree>
    <p:extLst>
      <p:ext uri="{BB962C8B-B14F-4D97-AF65-F5344CB8AC3E}">
        <p14:creationId xmlns:p14="http://schemas.microsoft.com/office/powerpoint/2010/main" val="1418385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091421E8-CD54-4700-9545-25EF23498A98}" type="datetimeFigureOut">
              <a:rPr lang="en-IN" smtClean="0"/>
              <a:t>29-12-2023</a:t>
            </a:fld>
            <a:endParaRPr lang="en-IN"/>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IN"/>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B2E00BCB-D770-4016-B010-B92E2459B0B3}" type="slidenum">
              <a:rPr lang="en-IN" smtClean="0"/>
              <a:t>‹#›</a:t>
            </a:fld>
            <a:endParaRPr lang="en-IN"/>
          </a:p>
        </p:txBody>
      </p:sp>
    </p:spTree>
    <p:extLst>
      <p:ext uri="{BB962C8B-B14F-4D97-AF65-F5344CB8AC3E}">
        <p14:creationId xmlns:p14="http://schemas.microsoft.com/office/powerpoint/2010/main" val="3698769073"/>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 id="2147483822"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1057F77-06A7-443B-7FFF-758E7A5BD28C}"/>
              </a:ext>
            </a:extLst>
          </p:cNvPr>
          <p:cNvSpPr>
            <a:spLocks noGrp="1"/>
          </p:cNvSpPr>
          <p:nvPr>
            <p:ph type="ctrTitle"/>
          </p:nvPr>
        </p:nvSpPr>
        <p:spPr>
          <a:xfrm>
            <a:off x="131975" y="382572"/>
            <a:ext cx="11019934" cy="2134385"/>
          </a:xfrm>
        </p:spPr>
        <p:txBody>
          <a:bodyPr>
            <a:normAutofit/>
          </a:bodyPr>
          <a:lstStyle/>
          <a:p>
            <a:r>
              <a:rPr lang="en-US" sz="2000" dirty="0"/>
              <a:t>                                     </a:t>
            </a:r>
            <a:r>
              <a:rPr lang="en-US" sz="2000" dirty="0">
                <a:solidFill>
                  <a:srgbClr val="0070C0"/>
                </a:solidFill>
                <a:latin typeface="Algerian" panose="04020705040A02060702" pitchFamily="82" charset="0"/>
              </a:rPr>
              <a:t>Project on entrepreneurship</a:t>
            </a:r>
            <a:br>
              <a:rPr lang="en-US" dirty="0"/>
            </a:br>
            <a:r>
              <a:rPr lang="en-US" dirty="0"/>
              <a:t>    </a:t>
            </a:r>
            <a:r>
              <a:rPr lang="en-US" dirty="0">
                <a:latin typeface="Berlin Sans FB Demi" panose="020E0802020502020306" pitchFamily="34" charset="0"/>
              </a:rPr>
              <a:t>development of milk industry    </a:t>
            </a:r>
            <a:br>
              <a:rPr lang="en-US" sz="1200" dirty="0"/>
            </a:br>
            <a:r>
              <a:rPr lang="en-US" sz="1200" dirty="0"/>
              <a:t>                                                                                                                  </a:t>
            </a:r>
            <a:br>
              <a:rPr lang="en-US" sz="5400" dirty="0"/>
            </a:br>
            <a:r>
              <a:rPr lang="en-US" sz="5400" dirty="0"/>
              <a:t>       </a:t>
            </a:r>
            <a:r>
              <a:rPr lang="en-US" sz="2400" dirty="0" err="1"/>
              <a:t>egra</a:t>
            </a:r>
            <a:r>
              <a:rPr lang="en-US" sz="2400" dirty="0"/>
              <a:t> : </a:t>
            </a:r>
            <a:r>
              <a:rPr lang="en-US" sz="2400" dirty="0" err="1"/>
              <a:t>Purba</a:t>
            </a:r>
            <a:r>
              <a:rPr lang="en-US" sz="2400" dirty="0"/>
              <a:t> Medinipur: west Bengal: pin-</a:t>
            </a:r>
            <a:r>
              <a:rPr lang="en-IN" sz="2400" dirty="0">
                <a:solidFill>
                  <a:srgbClr val="202124"/>
                </a:solidFill>
                <a:latin typeface="arial" panose="020B0604020202020204" pitchFamily="34" charset="0"/>
              </a:rPr>
              <a:t>721456</a:t>
            </a:r>
            <a:endParaRPr lang="en-IN" sz="2400" dirty="0"/>
          </a:p>
        </p:txBody>
      </p:sp>
      <p:sp>
        <p:nvSpPr>
          <p:cNvPr id="2" name="Content Placeholder 2">
            <a:extLst>
              <a:ext uri="{FF2B5EF4-FFF2-40B4-BE49-F238E27FC236}">
                <a16:creationId xmlns:a16="http://schemas.microsoft.com/office/drawing/2014/main" id="{C832BD94-3242-85DD-3501-BB4C2DEAFEDF}"/>
              </a:ext>
            </a:extLst>
          </p:cNvPr>
          <p:cNvSpPr>
            <a:spLocks noGrp="1"/>
          </p:cNvSpPr>
          <p:nvPr>
            <p:ph type="subTitle" idx="1"/>
          </p:nvPr>
        </p:nvSpPr>
        <p:spPr>
          <a:xfrm>
            <a:off x="131975" y="4487159"/>
            <a:ext cx="5740924" cy="2370841"/>
          </a:xfrm>
        </p:spPr>
        <p:txBody>
          <a:bodyPr>
            <a:normAutofit fontScale="85000" lnSpcReduction="20000"/>
          </a:bodyPr>
          <a:lstStyle/>
          <a:p>
            <a:pPr marL="0" indent="0" algn="ctr">
              <a:buNone/>
            </a:pPr>
            <a:r>
              <a:rPr lang="en-IN" dirty="0">
                <a:solidFill>
                  <a:srgbClr val="002060"/>
                </a:solidFill>
                <a:latin typeface="Times New Roman" panose="02020603050405020304" pitchFamily="18" charset="0"/>
                <a:cs typeface="Times New Roman" panose="02020603050405020304" pitchFamily="18" charset="0"/>
              </a:rPr>
              <a:t>GUIDED BY: </a:t>
            </a:r>
          </a:p>
          <a:p>
            <a:pPr marL="0" indent="0" algn="ctr">
              <a:buNone/>
            </a:pPr>
            <a:r>
              <a:rPr lang="en-IN" dirty="0">
                <a:solidFill>
                  <a:srgbClr val="002060"/>
                </a:solidFill>
                <a:latin typeface="Times New Roman" panose="02020603050405020304" pitchFamily="18" charset="0"/>
                <a:cs typeface="Times New Roman" panose="02020603050405020304" pitchFamily="18" charset="0"/>
              </a:rPr>
              <a:t>DR.APURBA GIRI (Assistant Professor and HOD)</a:t>
            </a:r>
          </a:p>
          <a:p>
            <a:pPr marL="0" indent="0" algn="ctr">
              <a:buNone/>
            </a:pPr>
            <a:r>
              <a:rPr lang="en-IN" dirty="0">
                <a:solidFill>
                  <a:srgbClr val="002060"/>
                </a:solidFill>
                <a:latin typeface="Times New Roman" panose="02020603050405020304" pitchFamily="18" charset="0"/>
                <a:cs typeface="Times New Roman" panose="02020603050405020304" pitchFamily="18" charset="0"/>
              </a:rPr>
              <a:t>AYAN MANDAL  (Assistant Professor)</a:t>
            </a:r>
          </a:p>
          <a:p>
            <a:pPr marL="0" indent="0" algn="ctr">
              <a:buNone/>
            </a:pPr>
            <a:r>
              <a:rPr lang="en-IN" dirty="0">
                <a:solidFill>
                  <a:srgbClr val="002060"/>
                </a:solidFill>
                <a:latin typeface="Times New Roman" panose="02020603050405020304" pitchFamily="18" charset="0"/>
                <a:cs typeface="Times New Roman" panose="02020603050405020304" pitchFamily="18" charset="0"/>
              </a:rPr>
              <a:t> Dept .of Nutrition</a:t>
            </a:r>
          </a:p>
          <a:p>
            <a:pPr marL="0" indent="0" algn="ctr">
              <a:buNone/>
            </a:pPr>
            <a:r>
              <a:rPr lang="en-IN" dirty="0">
                <a:solidFill>
                  <a:srgbClr val="002060"/>
                </a:solidFill>
                <a:latin typeface="Times New Roman" panose="02020603050405020304" pitchFamily="18" charset="0"/>
                <a:cs typeface="Times New Roman" panose="02020603050405020304" pitchFamily="18" charset="0"/>
              </a:rPr>
              <a:t>        </a:t>
            </a:r>
            <a:r>
              <a:rPr lang="en-IN" dirty="0" err="1">
                <a:solidFill>
                  <a:srgbClr val="002060"/>
                </a:solidFill>
                <a:latin typeface="Times New Roman" panose="02020603050405020304" pitchFamily="18" charset="0"/>
                <a:cs typeface="Times New Roman" panose="02020603050405020304" pitchFamily="18" charset="0"/>
              </a:rPr>
              <a:t>Mugberia</a:t>
            </a:r>
            <a:r>
              <a:rPr lang="en-IN" dirty="0">
                <a:solidFill>
                  <a:srgbClr val="002060"/>
                </a:solidFill>
                <a:latin typeface="Times New Roman" panose="02020603050405020304" pitchFamily="18" charset="0"/>
                <a:cs typeface="Times New Roman" panose="02020603050405020304" pitchFamily="18" charset="0"/>
              </a:rPr>
              <a:t> Gangadhar Mahavidyalaya</a:t>
            </a:r>
          </a:p>
          <a:p>
            <a:pPr marL="0" indent="0">
              <a:buNone/>
            </a:pPr>
            <a:endParaRPr lang="en-IN" dirty="0"/>
          </a:p>
        </p:txBody>
      </p:sp>
      <p:sp>
        <p:nvSpPr>
          <p:cNvPr id="5" name="Content Placeholder 3">
            <a:extLst>
              <a:ext uri="{FF2B5EF4-FFF2-40B4-BE49-F238E27FC236}">
                <a16:creationId xmlns:a16="http://schemas.microsoft.com/office/drawing/2014/main" id="{81BAD52F-D883-B35F-2729-CAD44AFD57CF}"/>
              </a:ext>
            </a:extLst>
          </p:cNvPr>
          <p:cNvSpPr txBox="1">
            <a:spLocks/>
          </p:cNvSpPr>
          <p:nvPr/>
        </p:nvSpPr>
        <p:spPr>
          <a:xfrm>
            <a:off x="6476215" y="4420077"/>
            <a:ext cx="5270256" cy="2134385"/>
          </a:xfrm>
          <a:prstGeom prst="rect">
            <a:avLst/>
          </a:prstGeom>
        </p:spPr>
        <p:txBody>
          <a:bodyPr>
            <a:normAutofit fontScale="92500" lnSpcReduction="2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Font typeface="Arial" panose="020B0604020202020204" pitchFamily="34" charset="0"/>
              <a:buNone/>
            </a:pPr>
            <a:r>
              <a:rPr lang="en-IN" dirty="0">
                <a:solidFill>
                  <a:srgbClr val="002060"/>
                </a:solidFill>
                <a:latin typeface="Times New Roman" panose="02020603050405020304" pitchFamily="18" charset="0"/>
                <a:cs typeface="Times New Roman" panose="02020603050405020304" pitchFamily="18" charset="0"/>
              </a:rPr>
              <a:t>PROJECTED BY:</a:t>
            </a:r>
          </a:p>
          <a:p>
            <a:pPr marL="0" indent="0" algn="ctr">
              <a:buFont typeface="Arial" panose="020B0604020202020204" pitchFamily="34" charset="0"/>
              <a:buNone/>
            </a:pPr>
            <a:r>
              <a:rPr lang="en-IN" dirty="0">
                <a:solidFill>
                  <a:srgbClr val="002060"/>
                </a:solidFill>
                <a:latin typeface="Times New Roman" panose="02020603050405020304" pitchFamily="18" charset="0"/>
                <a:cs typeface="Times New Roman" panose="02020603050405020304" pitchFamily="18" charset="0"/>
              </a:rPr>
              <a:t>Rabin </a:t>
            </a:r>
            <a:r>
              <a:rPr lang="en-IN" dirty="0" err="1">
                <a:solidFill>
                  <a:srgbClr val="002060"/>
                </a:solidFill>
                <a:latin typeface="Times New Roman" panose="02020603050405020304" pitchFamily="18" charset="0"/>
                <a:cs typeface="Times New Roman" panose="02020603050405020304" pitchFamily="18" charset="0"/>
              </a:rPr>
              <a:t>nanda</a:t>
            </a:r>
            <a:r>
              <a:rPr lang="en-IN" dirty="0">
                <a:solidFill>
                  <a:srgbClr val="002060"/>
                </a:solidFill>
                <a:latin typeface="Times New Roman" panose="02020603050405020304" pitchFamily="18" charset="0"/>
                <a:cs typeface="Times New Roman" panose="02020603050405020304" pitchFamily="18" charset="0"/>
              </a:rPr>
              <a:t> </a:t>
            </a:r>
            <a:r>
              <a:rPr lang="en-IN" dirty="0" err="1">
                <a:solidFill>
                  <a:srgbClr val="002060"/>
                </a:solidFill>
                <a:latin typeface="Times New Roman" panose="02020603050405020304" pitchFamily="18" charset="0"/>
                <a:cs typeface="Times New Roman" panose="02020603050405020304" pitchFamily="18" charset="0"/>
              </a:rPr>
              <a:t>goswami</a:t>
            </a:r>
            <a:endParaRPr lang="en-IN" dirty="0">
              <a:solidFill>
                <a:srgbClr val="002060"/>
              </a:solidFill>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en-IN" dirty="0">
                <a:solidFill>
                  <a:srgbClr val="002060"/>
                </a:solidFill>
                <a:latin typeface="Times New Roman" panose="02020603050405020304" pitchFamily="18" charset="0"/>
                <a:cs typeface="Times New Roman" panose="02020603050405020304" pitchFamily="18" charset="0"/>
              </a:rPr>
              <a:t>B. </a:t>
            </a:r>
            <a:r>
              <a:rPr lang="en-IN" dirty="0" err="1">
                <a:solidFill>
                  <a:srgbClr val="002060"/>
                </a:solidFill>
                <a:latin typeface="Times New Roman" panose="02020603050405020304" pitchFamily="18" charset="0"/>
                <a:cs typeface="Times New Roman" panose="02020603050405020304" pitchFamily="18" charset="0"/>
              </a:rPr>
              <a:t>Voc</a:t>
            </a:r>
            <a:r>
              <a:rPr lang="en-IN" dirty="0">
                <a:solidFill>
                  <a:srgbClr val="002060"/>
                </a:solidFill>
                <a:latin typeface="Times New Roman" panose="02020603050405020304" pitchFamily="18" charset="0"/>
                <a:cs typeface="Times New Roman" panose="02020603050405020304" pitchFamily="18" charset="0"/>
              </a:rPr>
              <a:t> (Food Processing, 6</a:t>
            </a:r>
            <a:r>
              <a:rPr lang="en-IN" baseline="30000" dirty="0">
                <a:solidFill>
                  <a:srgbClr val="002060"/>
                </a:solidFill>
                <a:latin typeface="Times New Roman" panose="02020603050405020304" pitchFamily="18" charset="0"/>
                <a:cs typeface="Times New Roman" panose="02020603050405020304" pitchFamily="18" charset="0"/>
              </a:rPr>
              <a:t>th</a:t>
            </a:r>
            <a:r>
              <a:rPr lang="en-IN" dirty="0">
                <a:solidFill>
                  <a:srgbClr val="002060"/>
                </a:solidFill>
                <a:latin typeface="Times New Roman" panose="02020603050405020304" pitchFamily="18" charset="0"/>
                <a:cs typeface="Times New Roman" panose="02020603050405020304" pitchFamily="18" charset="0"/>
              </a:rPr>
              <a:t> </a:t>
            </a:r>
            <a:r>
              <a:rPr lang="en-IN" dirty="0" err="1">
                <a:solidFill>
                  <a:srgbClr val="002060"/>
                </a:solidFill>
                <a:latin typeface="Times New Roman" panose="02020603050405020304" pitchFamily="18" charset="0"/>
                <a:cs typeface="Times New Roman" panose="02020603050405020304" pitchFamily="18" charset="0"/>
              </a:rPr>
              <a:t>sem</a:t>
            </a:r>
            <a:r>
              <a:rPr lang="en-IN" dirty="0">
                <a:solidFill>
                  <a:srgbClr val="002060"/>
                </a:solidFill>
                <a:latin typeface="Times New Roman" panose="02020603050405020304" pitchFamily="18" charset="0"/>
                <a:cs typeface="Times New Roman" panose="02020603050405020304" pitchFamily="18" charset="0"/>
              </a:rPr>
              <a:t>)</a:t>
            </a:r>
          </a:p>
          <a:p>
            <a:pPr marL="0" indent="0" algn="ctr">
              <a:buFont typeface="Arial" panose="020B0604020202020204" pitchFamily="34" charset="0"/>
              <a:buNone/>
            </a:pPr>
            <a:r>
              <a:rPr lang="en-IN" dirty="0">
                <a:solidFill>
                  <a:srgbClr val="002060"/>
                </a:solidFill>
                <a:latin typeface="Times New Roman" panose="02020603050405020304" pitchFamily="18" charset="0"/>
                <a:cs typeface="Times New Roman" panose="02020603050405020304" pitchFamily="18" charset="0"/>
              </a:rPr>
              <a:t>Dept .of Nutrition</a:t>
            </a:r>
          </a:p>
          <a:p>
            <a:pPr marL="0" indent="0" algn="ctr">
              <a:buFont typeface="Arial" panose="020B0604020202020204" pitchFamily="34" charset="0"/>
              <a:buNone/>
            </a:pPr>
            <a:r>
              <a:rPr lang="en-IN" dirty="0" err="1">
                <a:solidFill>
                  <a:srgbClr val="002060"/>
                </a:solidFill>
                <a:latin typeface="Times New Roman" panose="02020603050405020304" pitchFamily="18" charset="0"/>
                <a:cs typeface="Times New Roman" panose="02020603050405020304" pitchFamily="18" charset="0"/>
              </a:rPr>
              <a:t>Mugberia</a:t>
            </a:r>
            <a:r>
              <a:rPr lang="en-IN" dirty="0">
                <a:solidFill>
                  <a:srgbClr val="002060"/>
                </a:solidFill>
                <a:latin typeface="Times New Roman" panose="02020603050405020304" pitchFamily="18" charset="0"/>
                <a:cs typeface="Times New Roman" panose="02020603050405020304" pitchFamily="18" charset="0"/>
              </a:rPr>
              <a:t> Gangadhar Mahavidyalaya</a:t>
            </a:r>
          </a:p>
          <a:p>
            <a:endParaRPr lang="en-IN" dirty="0"/>
          </a:p>
        </p:txBody>
      </p:sp>
      <p:pic>
        <p:nvPicPr>
          <p:cNvPr id="7" name="Picture 6">
            <a:extLst>
              <a:ext uri="{FF2B5EF4-FFF2-40B4-BE49-F238E27FC236}">
                <a16:creationId xmlns:a16="http://schemas.microsoft.com/office/drawing/2014/main" id="{D4C0B641-2DD3-93F8-F232-1F85EF0C7F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5337" y="2767455"/>
            <a:ext cx="3143496" cy="1533525"/>
          </a:xfrm>
          <a:prstGeom prst="rect">
            <a:avLst/>
          </a:prstGeom>
        </p:spPr>
      </p:pic>
    </p:spTree>
    <p:extLst>
      <p:ext uri="{BB962C8B-B14F-4D97-AF65-F5344CB8AC3E}">
        <p14:creationId xmlns:p14="http://schemas.microsoft.com/office/powerpoint/2010/main" val="3976156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FEC97-9505-0CFB-4914-4B4F7474C09E}"/>
              </a:ext>
            </a:extLst>
          </p:cNvPr>
          <p:cNvSpPr>
            <a:spLocks noGrp="1"/>
          </p:cNvSpPr>
          <p:nvPr>
            <p:ph type="ctrTitle"/>
          </p:nvPr>
        </p:nvSpPr>
        <p:spPr>
          <a:xfrm>
            <a:off x="0" y="0"/>
            <a:ext cx="4178447" cy="612742"/>
          </a:xfrm>
        </p:spPr>
        <p:txBody>
          <a:bodyPr>
            <a:normAutofit fontScale="90000"/>
          </a:bodyPr>
          <a:lstStyle/>
          <a:p>
            <a:r>
              <a:rPr lang="en-IN" sz="2800" dirty="0">
                <a:latin typeface="Arial Black" panose="020B0A04020102020204" pitchFamily="34" charset="0"/>
              </a:rPr>
              <a:t>EQUIPMENT:</a:t>
            </a:r>
            <a:r>
              <a:rPr lang="en-IN" dirty="0"/>
              <a:t> </a:t>
            </a:r>
          </a:p>
        </p:txBody>
      </p:sp>
      <p:sp>
        <p:nvSpPr>
          <p:cNvPr id="3" name="Subtitle 2">
            <a:extLst>
              <a:ext uri="{FF2B5EF4-FFF2-40B4-BE49-F238E27FC236}">
                <a16:creationId xmlns:a16="http://schemas.microsoft.com/office/drawing/2014/main" id="{0458B124-5CDE-986B-4128-DF9DFBAA62D3}"/>
              </a:ext>
            </a:extLst>
          </p:cNvPr>
          <p:cNvSpPr>
            <a:spLocks noGrp="1"/>
          </p:cNvSpPr>
          <p:nvPr>
            <p:ph type="subTitle" idx="1"/>
          </p:nvPr>
        </p:nvSpPr>
        <p:spPr>
          <a:xfrm>
            <a:off x="1751012" y="1131215"/>
            <a:ext cx="8689976" cy="5542962"/>
          </a:xfrm>
        </p:spPr>
        <p:txBody>
          <a:bodyPr>
            <a:normAutofit fontScale="77500" lnSpcReduction="20000"/>
          </a:bodyPr>
          <a:lstStyle/>
          <a:p>
            <a:pPr marL="457200" indent="-457200" algn="l">
              <a:buFont typeface="Wingdings" panose="05000000000000000000" pitchFamily="2" charset="2"/>
              <a:buChar char="v"/>
            </a:pPr>
            <a:r>
              <a:rPr lang="en-IN" sz="1500" dirty="0">
                <a:solidFill>
                  <a:srgbClr val="002060"/>
                </a:solidFill>
                <a:latin typeface="Times New Roman" panose="02020603050405020304" pitchFamily="18" charset="0"/>
                <a:cs typeface="Times New Roman" panose="02020603050405020304" pitchFamily="18" charset="0"/>
              </a:rPr>
              <a:t>Milk Storage tank</a:t>
            </a:r>
          </a:p>
          <a:p>
            <a:pPr marL="457200" indent="-457200" algn="l">
              <a:buFont typeface="Wingdings" panose="05000000000000000000" pitchFamily="2" charset="2"/>
              <a:buChar char="v"/>
            </a:pPr>
            <a:r>
              <a:rPr lang="en-IN" sz="1500" dirty="0">
                <a:solidFill>
                  <a:srgbClr val="002060"/>
                </a:solidFill>
                <a:latin typeface="Times New Roman" panose="02020603050405020304" pitchFamily="18" charset="0"/>
                <a:cs typeface="Times New Roman" panose="02020603050405020304" pitchFamily="18" charset="0"/>
              </a:rPr>
              <a:t>Motor</a:t>
            </a:r>
          </a:p>
          <a:p>
            <a:pPr marL="457200" indent="-457200" algn="l">
              <a:buFont typeface="Wingdings" panose="05000000000000000000" pitchFamily="2" charset="2"/>
              <a:buChar char="v"/>
            </a:pPr>
            <a:r>
              <a:rPr lang="en-IN" sz="1500" dirty="0">
                <a:solidFill>
                  <a:srgbClr val="002060"/>
                </a:solidFill>
                <a:latin typeface="Times New Roman" panose="02020603050405020304" pitchFamily="18" charset="0"/>
                <a:cs typeface="Times New Roman" panose="02020603050405020304" pitchFamily="18" charset="0"/>
              </a:rPr>
              <a:t>Pasteurizer</a:t>
            </a:r>
          </a:p>
          <a:p>
            <a:pPr marL="457200" indent="-457200" algn="l">
              <a:buFont typeface="Wingdings" panose="05000000000000000000" pitchFamily="2" charset="2"/>
              <a:buChar char="v"/>
            </a:pPr>
            <a:r>
              <a:rPr lang="en-IN" sz="1500" dirty="0">
                <a:solidFill>
                  <a:srgbClr val="002060"/>
                </a:solidFill>
                <a:latin typeface="Times New Roman" panose="02020603050405020304" pitchFamily="18" charset="0"/>
                <a:cs typeface="Times New Roman" panose="02020603050405020304" pitchFamily="18" charset="0"/>
              </a:rPr>
              <a:t>homogenizer</a:t>
            </a:r>
          </a:p>
          <a:p>
            <a:pPr marL="457200" indent="-457200" algn="l">
              <a:buFont typeface="Wingdings" panose="05000000000000000000" pitchFamily="2" charset="2"/>
              <a:buChar char="v"/>
            </a:pPr>
            <a:r>
              <a:rPr lang="en-IN" sz="1500" dirty="0">
                <a:solidFill>
                  <a:srgbClr val="002060"/>
                </a:solidFill>
                <a:latin typeface="Times New Roman" panose="02020603050405020304" pitchFamily="18" charset="0"/>
                <a:cs typeface="Times New Roman" panose="02020603050405020304" pitchFamily="18" charset="0"/>
              </a:rPr>
              <a:t>Pasteurizer holding tube </a:t>
            </a:r>
          </a:p>
          <a:p>
            <a:pPr marL="457200" indent="-457200" algn="l">
              <a:buFont typeface="Wingdings" panose="05000000000000000000" pitchFamily="2" charset="2"/>
              <a:buChar char="v"/>
            </a:pPr>
            <a:r>
              <a:rPr lang="en-IN" sz="1500" dirty="0">
                <a:solidFill>
                  <a:srgbClr val="002060"/>
                </a:solidFill>
                <a:latin typeface="Times New Roman" panose="02020603050405020304" pitchFamily="18" charset="0"/>
                <a:cs typeface="Times New Roman" panose="02020603050405020304" pitchFamily="18" charset="0"/>
              </a:rPr>
              <a:t>Packaging machine</a:t>
            </a:r>
          </a:p>
          <a:p>
            <a:pPr marL="457200" indent="-457200" algn="l">
              <a:buFont typeface="Wingdings" panose="05000000000000000000" pitchFamily="2" charset="2"/>
              <a:buChar char="v"/>
            </a:pPr>
            <a:r>
              <a:rPr lang="en-IN" sz="1500" dirty="0">
                <a:solidFill>
                  <a:srgbClr val="002060"/>
                </a:solidFill>
                <a:latin typeface="Times New Roman" panose="02020603050405020304" pitchFamily="18" charset="0"/>
                <a:cs typeface="Times New Roman" panose="02020603050405020304" pitchFamily="18" charset="0"/>
              </a:rPr>
              <a:t>Gerber centrifuge </a:t>
            </a:r>
          </a:p>
          <a:p>
            <a:pPr marL="457200" indent="-457200" algn="l">
              <a:buFont typeface="Wingdings" panose="05000000000000000000" pitchFamily="2" charset="2"/>
              <a:buChar char="v"/>
            </a:pPr>
            <a:r>
              <a:rPr lang="en-IN" sz="1500" dirty="0">
                <a:solidFill>
                  <a:srgbClr val="002060"/>
                </a:solidFill>
                <a:latin typeface="Times New Roman" panose="02020603050405020304" pitchFamily="18" charset="0"/>
                <a:cs typeface="Times New Roman" panose="02020603050405020304" pitchFamily="18" charset="0"/>
              </a:rPr>
              <a:t>Lactometer</a:t>
            </a:r>
          </a:p>
          <a:p>
            <a:pPr marL="457200" indent="-457200" algn="l">
              <a:buFont typeface="Wingdings" panose="05000000000000000000" pitchFamily="2" charset="2"/>
              <a:buChar char="v"/>
            </a:pPr>
            <a:r>
              <a:rPr lang="en-IN" sz="1500" dirty="0">
                <a:solidFill>
                  <a:srgbClr val="002060"/>
                </a:solidFill>
                <a:latin typeface="Times New Roman" panose="02020603050405020304" pitchFamily="18" charset="0"/>
                <a:cs typeface="Times New Roman" panose="02020603050405020304" pitchFamily="18" charset="0"/>
              </a:rPr>
              <a:t>Thermometer</a:t>
            </a:r>
          </a:p>
          <a:p>
            <a:pPr marL="457200" indent="-457200" algn="l">
              <a:buFont typeface="Wingdings" panose="05000000000000000000" pitchFamily="2" charset="2"/>
              <a:buChar char="v"/>
            </a:pPr>
            <a:r>
              <a:rPr lang="en-IN" sz="1500" i="0" dirty="0">
                <a:solidFill>
                  <a:srgbClr val="002060"/>
                </a:solidFill>
                <a:effectLst/>
                <a:latin typeface="Times New Roman" panose="02020603050405020304" pitchFamily="18" charset="0"/>
                <a:cs typeface="Times New Roman" panose="02020603050405020304" pitchFamily="18" charset="0"/>
              </a:rPr>
              <a:t>Refrigerator</a:t>
            </a:r>
          </a:p>
          <a:p>
            <a:pPr marL="457200" indent="-457200" algn="l">
              <a:buFont typeface="Wingdings" panose="05000000000000000000" pitchFamily="2" charset="2"/>
              <a:buChar char="v"/>
            </a:pPr>
            <a:r>
              <a:rPr lang="en-IN" sz="1500" dirty="0">
                <a:solidFill>
                  <a:srgbClr val="002060"/>
                </a:solidFill>
                <a:latin typeface="Times New Roman" panose="02020603050405020304" pitchFamily="18" charset="0"/>
                <a:cs typeface="Times New Roman" panose="02020603050405020304" pitchFamily="18" charset="0"/>
              </a:rPr>
              <a:t>Weight machine</a:t>
            </a:r>
          </a:p>
          <a:p>
            <a:pPr marL="457200" indent="-457200" algn="l">
              <a:buFont typeface="Wingdings" panose="05000000000000000000" pitchFamily="2" charset="2"/>
              <a:buChar char="v"/>
            </a:pPr>
            <a:r>
              <a:rPr lang="en-IN" sz="1500" b="0" i="0" dirty="0">
                <a:solidFill>
                  <a:srgbClr val="002060"/>
                </a:solidFill>
                <a:effectLst/>
                <a:latin typeface="Times New Roman" panose="02020603050405020304" pitchFamily="18" charset="0"/>
                <a:cs typeface="Times New Roman" panose="02020603050405020304" pitchFamily="18" charset="0"/>
              </a:rPr>
              <a:t>water bath</a:t>
            </a:r>
          </a:p>
          <a:p>
            <a:pPr marL="457200" indent="-457200" algn="l">
              <a:buFont typeface="Wingdings" panose="05000000000000000000" pitchFamily="2" charset="2"/>
              <a:buChar char="v"/>
            </a:pPr>
            <a:r>
              <a:rPr lang="en-IN" sz="1500" dirty="0">
                <a:solidFill>
                  <a:srgbClr val="002060"/>
                </a:solidFill>
                <a:latin typeface="Times New Roman" panose="02020603050405020304" pitchFamily="18" charset="0"/>
                <a:cs typeface="Times New Roman" panose="02020603050405020304" pitchFamily="18" charset="0"/>
              </a:rPr>
              <a:t>Hot air oven</a:t>
            </a:r>
          </a:p>
          <a:p>
            <a:pPr marL="457200" indent="-457200" algn="l">
              <a:buFont typeface="Wingdings" panose="05000000000000000000" pitchFamily="2" charset="2"/>
              <a:buChar char="v"/>
            </a:pPr>
            <a:r>
              <a:rPr lang="en-IN" sz="1500" dirty="0">
                <a:solidFill>
                  <a:srgbClr val="002060"/>
                </a:solidFill>
                <a:latin typeface="Times New Roman" panose="02020603050405020304" pitchFamily="18" charset="0"/>
                <a:cs typeface="Times New Roman" panose="02020603050405020304" pitchFamily="18" charset="0"/>
              </a:rPr>
              <a:t>Vat</a:t>
            </a:r>
          </a:p>
          <a:p>
            <a:pPr marL="457200" indent="-457200" algn="l">
              <a:buFont typeface="Wingdings" panose="05000000000000000000" pitchFamily="2" charset="2"/>
              <a:buChar char="v"/>
            </a:pPr>
            <a:r>
              <a:rPr lang="en-IN" sz="1500" dirty="0">
                <a:solidFill>
                  <a:srgbClr val="002060"/>
                </a:solidFill>
                <a:latin typeface="Times New Roman" panose="02020603050405020304" pitchFamily="18" charset="0"/>
                <a:cs typeface="Times New Roman" panose="02020603050405020304" pitchFamily="18" charset="0"/>
              </a:rPr>
              <a:t>Venture</a:t>
            </a:r>
          </a:p>
          <a:p>
            <a:pPr marL="457200" indent="-457200" algn="l">
              <a:buFont typeface="Wingdings" panose="05000000000000000000" pitchFamily="2" charset="2"/>
              <a:buChar char="v"/>
            </a:pPr>
            <a:r>
              <a:rPr lang="en-IN" sz="1500" dirty="0">
                <a:solidFill>
                  <a:srgbClr val="002060"/>
                </a:solidFill>
                <a:latin typeface="Times New Roman" panose="02020603050405020304" pitchFamily="18" charset="0"/>
                <a:cs typeface="Times New Roman" panose="02020603050405020304" pitchFamily="18" charset="0"/>
              </a:rPr>
              <a:t>Ceram separator</a:t>
            </a:r>
          </a:p>
          <a:p>
            <a:pPr marL="457200" indent="-457200" algn="l">
              <a:buFont typeface="Wingdings" panose="05000000000000000000" pitchFamily="2" charset="2"/>
              <a:buChar char="v"/>
            </a:pPr>
            <a:r>
              <a:rPr lang="en-IN" sz="1500" dirty="0">
                <a:solidFill>
                  <a:srgbClr val="002060"/>
                </a:solidFill>
                <a:latin typeface="Times New Roman" panose="02020603050405020304" pitchFamily="18" charset="0"/>
                <a:cs typeface="Times New Roman" panose="02020603050405020304" pitchFamily="18" charset="0"/>
              </a:rPr>
              <a:t>Spatula</a:t>
            </a:r>
          </a:p>
          <a:p>
            <a:pPr marL="457200" indent="-457200" algn="l">
              <a:buFont typeface="Wingdings" panose="05000000000000000000" pitchFamily="2" charset="2"/>
              <a:buChar char="v"/>
            </a:pPr>
            <a:r>
              <a:rPr lang="en-IN" sz="1500" dirty="0">
                <a:solidFill>
                  <a:srgbClr val="002060"/>
                </a:solidFill>
                <a:latin typeface="Times New Roman" panose="02020603050405020304" pitchFamily="18" charset="0"/>
                <a:cs typeface="Times New Roman" panose="02020603050405020304" pitchFamily="18" charset="0"/>
              </a:rPr>
              <a:t>Etc.</a:t>
            </a:r>
          </a:p>
          <a:p>
            <a:pPr marL="457200" indent="-457200" algn="l">
              <a:buFont typeface="Wingdings" panose="05000000000000000000" pitchFamily="2" charset="2"/>
              <a:buChar char="v"/>
            </a:pPr>
            <a:endParaRPr lang="en-IN" sz="2400" b="0" i="0" dirty="0">
              <a:solidFill>
                <a:srgbClr val="002060"/>
              </a:solidFill>
              <a:effectLst/>
              <a:latin typeface="Times New Roman" panose="02020603050405020304" pitchFamily="18" charset="0"/>
              <a:cs typeface="Times New Roman" panose="02020603050405020304" pitchFamily="18" charset="0"/>
            </a:endParaRPr>
          </a:p>
          <a:p>
            <a:pPr algn="l"/>
            <a:endParaRPr lang="en-IN" dirty="0"/>
          </a:p>
        </p:txBody>
      </p:sp>
      <p:pic>
        <p:nvPicPr>
          <p:cNvPr id="5" name="Picture 4">
            <a:extLst>
              <a:ext uri="{FF2B5EF4-FFF2-40B4-BE49-F238E27FC236}">
                <a16:creationId xmlns:a16="http://schemas.microsoft.com/office/drawing/2014/main" id="{C7C8AA55-410E-5403-103D-07D2B1CE1D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8505" y="1638299"/>
            <a:ext cx="4021808" cy="2641469"/>
          </a:xfrm>
          <a:prstGeom prst="rect">
            <a:avLst/>
          </a:prstGeom>
        </p:spPr>
      </p:pic>
    </p:spTree>
    <p:extLst>
      <p:ext uri="{BB962C8B-B14F-4D97-AF65-F5344CB8AC3E}">
        <p14:creationId xmlns:p14="http://schemas.microsoft.com/office/powerpoint/2010/main" val="3268129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AC692-9228-C5C9-9A2D-0B817946A9E0}"/>
              </a:ext>
            </a:extLst>
          </p:cNvPr>
          <p:cNvSpPr>
            <a:spLocks noGrp="1"/>
          </p:cNvSpPr>
          <p:nvPr>
            <p:ph type="ctrTitle"/>
          </p:nvPr>
        </p:nvSpPr>
        <p:spPr>
          <a:xfrm>
            <a:off x="65988" y="0"/>
            <a:ext cx="3622267" cy="641137"/>
          </a:xfrm>
        </p:spPr>
        <p:txBody>
          <a:bodyPr>
            <a:normAutofit/>
          </a:bodyPr>
          <a:lstStyle/>
          <a:p>
            <a:r>
              <a:rPr lang="en-IN" sz="2800" dirty="0">
                <a:latin typeface="Arial Black" panose="020B0A04020102020204" pitchFamily="34" charset="0"/>
              </a:rPr>
              <a:t>FLOW CHART:</a:t>
            </a:r>
            <a:endParaRPr lang="en-IN" sz="2800" dirty="0"/>
          </a:p>
        </p:txBody>
      </p:sp>
      <p:sp>
        <p:nvSpPr>
          <p:cNvPr id="3" name="Subtitle 2">
            <a:extLst>
              <a:ext uri="{FF2B5EF4-FFF2-40B4-BE49-F238E27FC236}">
                <a16:creationId xmlns:a16="http://schemas.microsoft.com/office/drawing/2014/main" id="{40125B52-F8F1-F305-989F-5EED9B12D11C}"/>
              </a:ext>
            </a:extLst>
          </p:cNvPr>
          <p:cNvSpPr>
            <a:spLocks noGrp="1"/>
          </p:cNvSpPr>
          <p:nvPr>
            <p:ph type="subTitle" idx="1"/>
          </p:nvPr>
        </p:nvSpPr>
        <p:spPr>
          <a:xfrm>
            <a:off x="1978059" y="1555367"/>
            <a:ext cx="8689976" cy="3721230"/>
          </a:xfrm>
        </p:spPr>
        <p:txBody>
          <a:bodyPr/>
          <a:lstStyle/>
          <a:p>
            <a:r>
              <a:rPr lang="en-IN" dirty="0"/>
              <a:t>.</a:t>
            </a:r>
          </a:p>
        </p:txBody>
      </p:sp>
      <p:sp>
        <p:nvSpPr>
          <p:cNvPr id="4" name="Rectangle: Rounded Corners 3">
            <a:extLst>
              <a:ext uri="{FF2B5EF4-FFF2-40B4-BE49-F238E27FC236}">
                <a16:creationId xmlns:a16="http://schemas.microsoft.com/office/drawing/2014/main" id="{F5332E7C-4171-10C9-176F-CE10C0417080}"/>
              </a:ext>
            </a:extLst>
          </p:cNvPr>
          <p:cNvSpPr/>
          <p:nvPr/>
        </p:nvSpPr>
        <p:spPr>
          <a:xfrm>
            <a:off x="368432" y="974654"/>
            <a:ext cx="3186260" cy="5619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Times New Roman" panose="02020603050405020304" pitchFamily="18" charset="0"/>
                <a:cs typeface="Times New Roman" panose="02020603050405020304" pitchFamily="18" charset="0"/>
              </a:rPr>
              <a:t>Reception of milk</a:t>
            </a:r>
          </a:p>
        </p:txBody>
      </p:sp>
      <p:sp>
        <p:nvSpPr>
          <p:cNvPr id="5" name="Rectangle: Rounded Corners 4">
            <a:extLst>
              <a:ext uri="{FF2B5EF4-FFF2-40B4-BE49-F238E27FC236}">
                <a16:creationId xmlns:a16="http://schemas.microsoft.com/office/drawing/2014/main" id="{90006C6E-8DDB-F393-A783-C077768AF7C9}"/>
              </a:ext>
            </a:extLst>
          </p:cNvPr>
          <p:cNvSpPr/>
          <p:nvPr/>
        </p:nvSpPr>
        <p:spPr>
          <a:xfrm>
            <a:off x="368432" y="1914361"/>
            <a:ext cx="3186260" cy="5619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Times New Roman" panose="02020603050405020304" pitchFamily="18" charset="0"/>
                <a:cs typeface="Times New Roman" panose="02020603050405020304" pitchFamily="18" charset="0"/>
              </a:rPr>
              <a:t>filtration</a:t>
            </a:r>
          </a:p>
        </p:txBody>
      </p:sp>
      <p:sp>
        <p:nvSpPr>
          <p:cNvPr id="6" name="Rectangle: Rounded Corners 5">
            <a:extLst>
              <a:ext uri="{FF2B5EF4-FFF2-40B4-BE49-F238E27FC236}">
                <a16:creationId xmlns:a16="http://schemas.microsoft.com/office/drawing/2014/main" id="{24876712-5C47-67F7-247F-BC8EADA7960C}"/>
              </a:ext>
            </a:extLst>
          </p:cNvPr>
          <p:cNvSpPr/>
          <p:nvPr/>
        </p:nvSpPr>
        <p:spPr>
          <a:xfrm>
            <a:off x="4289196" y="4807022"/>
            <a:ext cx="3120272" cy="5619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Times New Roman" panose="02020603050405020304" pitchFamily="18" charset="0"/>
                <a:cs typeface="Times New Roman" panose="02020603050405020304" pitchFamily="18" charset="0"/>
              </a:rPr>
              <a:t>Distribution </a:t>
            </a:r>
          </a:p>
        </p:txBody>
      </p:sp>
      <p:sp>
        <p:nvSpPr>
          <p:cNvPr id="7" name="Rectangle: Rounded Corners 6">
            <a:extLst>
              <a:ext uri="{FF2B5EF4-FFF2-40B4-BE49-F238E27FC236}">
                <a16:creationId xmlns:a16="http://schemas.microsoft.com/office/drawing/2014/main" id="{E996ED7C-E688-A8EA-AAF9-E52A805F5A1D}"/>
              </a:ext>
            </a:extLst>
          </p:cNvPr>
          <p:cNvSpPr/>
          <p:nvPr/>
        </p:nvSpPr>
        <p:spPr>
          <a:xfrm>
            <a:off x="368432" y="2854067"/>
            <a:ext cx="3186260" cy="5619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Times New Roman" panose="02020603050405020304" pitchFamily="18" charset="0"/>
                <a:cs typeface="Times New Roman" panose="02020603050405020304" pitchFamily="18" charset="0"/>
              </a:rPr>
              <a:t>Preheating </a:t>
            </a:r>
          </a:p>
        </p:txBody>
      </p:sp>
      <p:sp>
        <p:nvSpPr>
          <p:cNvPr id="8" name="Rectangle: Rounded Corners 7">
            <a:extLst>
              <a:ext uri="{FF2B5EF4-FFF2-40B4-BE49-F238E27FC236}">
                <a16:creationId xmlns:a16="http://schemas.microsoft.com/office/drawing/2014/main" id="{D8BEEA1B-96B1-DF47-A34A-E4E63BF74756}"/>
              </a:ext>
            </a:extLst>
          </p:cNvPr>
          <p:cNvSpPr/>
          <p:nvPr/>
        </p:nvSpPr>
        <p:spPr>
          <a:xfrm>
            <a:off x="8299707" y="3816620"/>
            <a:ext cx="3120272" cy="5286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Times New Roman" panose="02020603050405020304" pitchFamily="18" charset="0"/>
                <a:cs typeface="Times New Roman" panose="02020603050405020304" pitchFamily="18" charset="0"/>
              </a:rPr>
              <a:t>Cooling </a:t>
            </a:r>
          </a:p>
        </p:txBody>
      </p:sp>
      <p:sp>
        <p:nvSpPr>
          <p:cNvPr id="9" name="Rectangle: Rounded Corners 8">
            <a:extLst>
              <a:ext uri="{FF2B5EF4-FFF2-40B4-BE49-F238E27FC236}">
                <a16:creationId xmlns:a16="http://schemas.microsoft.com/office/drawing/2014/main" id="{EBD89293-3FBC-112E-9E70-AB6A6B8BB71B}"/>
              </a:ext>
            </a:extLst>
          </p:cNvPr>
          <p:cNvSpPr/>
          <p:nvPr/>
        </p:nvSpPr>
        <p:spPr>
          <a:xfrm>
            <a:off x="4342650" y="3789079"/>
            <a:ext cx="3120272" cy="5063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Times New Roman" panose="02020603050405020304" pitchFamily="18" charset="0"/>
                <a:cs typeface="Times New Roman" panose="02020603050405020304" pitchFamily="18" charset="0"/>
              </a:rPr>
              <a:t>Storage at tanks</a:t>
            </a:r>
          </a:p>
        </p:txBody>
      </p:sp>
      <p:sp>
        <p:nvSpPr>
          <p:cNvPr id="10" name="Rectangle: Rounded Corners 9">
            <a:extLst>
              <a:ext uri="{FF2B5EF4-FFF2-40B4-BE49-F238E27FC236}">
                <a16:creationId xmlns:a16="http://schemas.microsoft.com/office/drawing/2014/main" id="{C3588702-E857-0ABC-5B75-BC26A762DEFE}"/>
              </a:ext>
            </a:extLst>
          </p:cNvPr>
          <p:cNvSpPr/>
          <p:nvPr/>
        </p:nvSpPr>
        <p:spPr>
          <a:xfrm>
            <a:off x="351935" y="4852449"/>
            <a:ext cx="3219253" cy="5619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Times New Roman" panose="02020603050405020304" pitchFamily="18" charset="0"/>
                <a:cs typeface="Times New Roman" panose="02020603050405020304" pitchFamily="18" charset="0"/>
              </a:rPr>
              <a:t>Store at cold storage</a:t>
            </a:r>
          </a:p>
        </p:txBody>
      </p:sp>
      <p:sp>
        <p:nvSpPr>
          <p:cNvPr id="11" name="Rectangle: Rounded Corners 10">
            <a:extLst>
              <a:ext uri="{FF2B5EF4-FFF2-40B4-BE49-F238E27FC236}">
                <a16:creationId xmlns:a16="http://schemas.microsoft.com/office/drawing/2014/main" id="{29436CB1-23A9-A74C-6DA5-7FFFA66B069D}"/>
              </a:ext>
            </a:extLst>
          </p:cNvPr>
          <p:cNvSpPr/>
          <p:nvPr/>
        </p:nvSpPr>
        <p:spPr>
          <a:xfrm>
            <a:off x="368433" y="3863699"/>
            <a:ext cx="3219252" cy="475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Times New Roman" panose="02020603050405020304" pitchFamily="18" charset="0"/>
                <a:cs typeface="Times New Roman" panose="02020603050405020304" pitchFamily="18" charset="0"/>
              </a:rPr>
              <a:t>packaging</a:t>
            </a:r>
          </a:p>
        </p:txBody>
      </p:sp>
      <p:sp>
        <p:nvSpPr>
          <p:cNvPr id="12" name="Rectangle: Rounded Corners 11">
            <a:extLst>
              <a:ext uri="{FF2B5EF4-FFF2-40B4-BE49-F238E27FC236}">
                <a16:creationId xmlns:a16="http://schemas.microsoft.com/office/drawing/2014/main" id="{2D2C6886-AD66-12CD-349A-32E04E2D727F}"/>
              </a:ext>
            </a:extLst>
          </p:cNvPr>
          <p:cNvSpPr/>
          <p:nvPr/>
        </p:nvSpPr>
        <p:spPr>
          <a:xfrm>
            <a:off x="4289196" y="2838115"/>
            <a:ext cx="3126764" cy="5431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Times New Roman" panose="02020603050405020304" pitchFamily="18" charset="0"/>
                <a:cs typeface="Times New Roman" panose="02020603050405020304" pitchFamily="18" charset="0"/>
              </a:rPr>
              <a:t>Homogenisation </a:t>
            </a:r>
          </a:p>
        </p:txBody>
      </p:sp>
      <p:sp>
        <p:nvSpPr>
          <p:cNvPr id="13" name="Rectangle: Rounded Corners 12">
            <a:extLst>
              <a:ext uri="{FF2B5EF4-FFF2-40B4-BE49-F238E27FC236}">
                <a16:creationId xmlns:a16="http://schemas.microsoft.com/office/drawing/2014/main" id="{03FDA4A5-AE8A-F267-856C-ACAE2EC5CB31}"/>
              </a:ext>
            </a:extLst>
          </p:cNvPr>
          <p:cNvSpPr/>
          <p:nvPr/>
        </p:nvSpPr>
        <p:spPr>
          <a:xfrm>
            <a:off x="8384548" y="2879990"/>
            <a:ext cx="3120272" cy="5431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Times New Roman" panose="02020603050405020304" pitchFamily="18" charset="0"/>
                <a:cs typeface="Times New Roman" panose="02020603050405020304" pitchFamily="18" charset="0"/>
              </a:rPr>
              <a:t>Pasteurization </a:t>
            </a:r>
          </a:p>
        </p:txBody>
      </p:sp>
      <p:sp>
        <p:nvSpPr>
          <p:cNvPr id="14" name="Rectangle: Rounded Corners 13">
            <a:extLst>
              <a:ext uri="{FF2B5EF4-FFF2-40B4-BE49-F238E27FC236}">
                <a16:creationId xmlns:a16="http://schemas.microsoft.com/office/drawing/2014/main" id="{2293E0AD-EEB9-0842-B64E-6D1D67468353}"/>
              </a:ext>
            </a:extLst>
          </p:cNvPr>
          <p:cNvSpPr/>
          <p:nvPr/>
        </p:nvSpPr>
        <p:spPr>
          <a:xfrm>
            <a:off x="4289196" y="1975823"/>
            <a:ext cx="3120272" cy="5202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Times New Roman" panose="02020603050405020304" pitchFamily="18" charset="0"/>
                <a:cs typeface="Times New Roman" panose="02020603050405020304" pitchFamily="18" charset="0"/>
              </a:rPr>
              <a:t>Preheating </a:t>
            </a:r>
          </a:p>
        </p:txBody>
      </p:sp>
      <p:sp>
        <p:nvSpPr>
          <p:cNvPr id="15" name="Rectangle: Rounded Corners 14">
            <a:extLst>
              <a:ext uri="{FF2B5EF4-FFF2-40B4-BE49-F238E27FC236}">
                <a16:creationId xmlns:a16="http://schemas.microsoft.com/office/drawing/2014/main" id="{D3E24DC8-F006-0BC9-5AE3-742840A948A3}"/>
              </a:ext>
            </a:extLst>
          </p:cNvPr>
          <p:cNvSpPr/>
          <p:nvPr/>
        </p:nvSpPr>
        <p:spPr>
          <a:xfrm>
            <a:off x="8299707" y="1890169"/>
            <a:ext cx="3120272" cy="5619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Times New Roman" panose="02020603050405020304" pitchFamily="18" charset="0"/>
                <a:cs typeface="Times New Roman" panose="02020603050405020304" pitchFamily="18" charset="0"/>
              </a:rPr>
              <a:t>Storage of milk</a:t>
            </a:r>
          </a:p>
        </p:txBody>
      </p:sp>
      <p:sp>
        <p:nvSpPr>
          <p:cNvPr id="16" name="Rectangle: Rounded Corners 15">
            <a:extLst>
              <a:ext uri="{FF2B5EF4-FFF2-40B4-BE49-F238E27FC236}">
                <a16:creationId xmlns:a16="http://schemas.microsoft.com/office/drawing/2014/main" id="{10040C13-10FC-4C78-4173-F45C211290E7}"/>
              </a:ext>
            </a:extLst>
          </p:cNvPr>
          <p:cNvSpPr/>
          <p:nvPr/>
        </p:nvSpPr>
        <p:spPr>
          <a:xfrm>
            <a:off x="8299707" y="832774"/>
            <a:ext cx="3120272" cy="6554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Times New Roman" panose="02020603050405020304" pitchFamily="18" charset="0"/>
                <a:cs typeface="Times New Roman" panose="02020603050405020304" pitchFamily="18" charset="0"/>
              </a:rPr>
              <a:t>Cooling of milk at </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5</a:t>
            </a:r>
            <a:r>
              <a:rPr lang="en-IN" sz="1800" baseline="30000" dirty="0">
                <a:effectLst/>
                <a:latin typeface="Times New Roman" panose="02020603050405020304" pitchFamily="18" charset="0"/>
                <a:ea typeface="Calibri" panose="020F0502020204030204" pitchFamily="34" charset="0"/>
                <a:cs typeface="Times New Roman" panose="02020603050405020304" pitchFamily="18" charset="0"/>
              </a:rPr>
              <a:t>0</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c</a:t>
            </a:r>
          </a:p>
          <a:p>
            <a:pPr algn="ctr"/>
            <a:endParaRPr lang="en-IN" dirty="0"/>
          </a:p>
        </p:txBody>
      </p:sp>
      <p:sp>
        <p:nvSpPr>
          <p:cNvPr id="17" name="Rectangle: Rounded Corners 16">
            <a:extLst>
              <a:ext uri="{FF2B5EF4-FFF2-40B4-BE49-F238E27FC236}">
                <a16:creationId xmlns:a16="http://schemas.microsoft.com/office/drawing/2014/main" id="{D6BF7DB2-1999-0B75-C08C-9555BC8D4B3B}"/>
              </a:ext>
            </a:extLst>
          </p:cNvPr>
          <p:cNvSpPr/>
          <p:nvPr/>
        </p:nvSpPr>
        <p:spPr>
          <a:xfrm>
            <a:off x="4289196" y="920778"/>
            <a:ext cx="3120272" cy="6574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Times New Roman" panose="02020603050405020304" pitchFamily="18" charset="0"/>
                <a:cs typeface="Times New Roman" panose="02020603050405020304" pitchFamily="18" charset="0"/>
              </a:rPr>
              <a:t>Sampling, grading, testing</a:t>
            </a:r>
          </a:p>
        </p:txBody>
      </p:sp>
      <p:sp>
        <p:nvSpPr>
          <p:cNvPr id="18" name="Arrow: Right 17">
            <a:extLst>
              <a:ext uri="{FF2B5EF4-FFF2-40B4-BE49-F238E27FC236}">
                <a16:creationId xmlns:a16="http://schemas.microsoft.com/office/drawing/2014/main" id="{2C117AD9-AB26-EB7E-FB3A-11224F722684}"/>
              </a:ext>
            </a:extLst>
          </p:cNvPr>
          <p:cNvSpPr/>
          <p:nvPr/>
        </p:nvSpPr>
        <p:spPr>
          <a:xfrm>
            <a:off x="3621474" y="1131216"/>
            <a:ext cx="362128" cy="2487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Arrow: Right 18">
            <a:extLst>
              <a:ext uri="{FF2B5EF4-FFF2-40B4-BE49-F238E27FC236}">
                <a16:creationId xmlns:a16="http://schemas.microsoft.com/office/drawing/2014/main" id="{397CD7BF-712F-886B-0FEC-1DDD82FEEB49}"/>
              </a:ext>
            </a:extLst>
          </p:cNvPr>
          <p:cNvSpPr/>
          <p:nvPr/>
        </p:nvSpPr>
        <p:spPr>
          <a:xfrm>
            <a:off x="7639443" y="1150013"/>
            <a:ext cx="386499" cy="2917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Arrow: Down 19">
            <a:extLst>
              <a:ext uri="{FF2B5EF4-FFF2-40B4-BE49-F238E27FC236}">
                <a16:creationId xmlns:a16="http://schemas.microsoft.com/office/drawing/2014/main" id="{147EEA73-931D-97B0-96C2-F747E7513FB3}"/>
              </a:ext>
            </a:extLst>
          </p:cNvPr>
          <p:cNvSpPr/>
          <p:nvPr/>
        </p:nvSpPr>
        <p:spPr>
          <a:xfrm>
            <a:off x="9672877" y="1578212"/>
            <a:ext cx="271807" cy="3119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Arrow: Right 20">
            <a:extLst>
              <a:ext uri="{FF2B5EF4-FFF2-40B4-BE49-F238E27FC236}">
                <a16:creationId xmlns:a16="http://schemas.microsoft.com/office/drawing/2014/main" id="{FADF4787-A48F-7328-A41E-E78C69D97762}"/>
              </a:ext>
            </a:extLst>
          </p:cNvPr>
          <p:cNvSpPr/>
          <p:nvPr/>
        </p:nvSpPr>
        <p:spPr>
          <a:xfrm>
            <a:off x="3759717" y="2999244"/>
            <a:ext cx="286149" cy="3067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Arrow: Right 21">
            <a:extLst>
              <a:ext uri="{FF2B5EF4-FFF2-40B4-BE49-F238E27FC236}">
                <a16:creationId xmlns:a16="http://schemas.microsoft.com/office/drawing/2014/main" id="{77CCCD1D-2D6E-FCD4-DECD-4CA4F60F150F}"/>
              </a:ext>
            </a:extLst>
          </p:cNvPr>
          <p:cNvSpPr/>
          <p:nvPr/>
        </p:nvSpPr>
        <p:spPr>
          <a:xfrm>
            <a:off x="7666170" y="3015769"/>
            <a:ext cx="333046" cy="2715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Arrow: Down 22">
            <a:extLst>
              <a:ext uri="{FF2B5EF4-FFF2-40B4-BE49-F238E27FC236}">
                <a16:creationId xmlns:a16="http://schemas.microsoft.com/office/drawing/2014/main" id="{F9F51DB6-6A2E-6287-E982-2D9D24E1E983}"/>
              </a:ext>
            </a:extLst>
          </p:cNvPr>
          <p:cNvSpPr/>
          <p:nvPr/>
        </p:nvSpPr>
        <p:spPr>
          <a:xfrm>
            <a:off x="9672877" y="3506771"/>
            <a:ext cx="271807" cy="2823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Arrow: Right 23">
            <a:extLst>
              <a:ext uri="{FF2B5EF4-FFF2-40B4-BE49-F238E27FC236}">
                <a16:creationId xmlns:a16="http://schemas.microsoft.com/office/drawing/2014/main" id="{DFF976A9-3691-BEBC-0B10-CFD0D9370DE3}"/>
              </a:ext>
            </a:extLst>
          </p:cNvPr>
          <p:cNvSpPr/>
          <p:nvPr/>
        </p:nvSpPr>
        <p:spPr>
          <a:xfrm>
            <a:off x="3759718" y="4996206"/>
            <a:ext cx="378649" cy="2715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Arrow: Left 24">
            <a:extLst>
              <a:ext uri="{FF2B5EF4-FFF2-40B4-BE49-F238E27FC236}">
                <a16:creationId xmlns:a16="http://schemas.microsoft.com/office/drawing/2014/main" id="{F904B8C6-9D72-067B-878D-843ACAAE0FFE}"/>
              </a:ext>
            </a:extLst>
          </p:cNvPr>
          <p:cNvSpPr/>
          <p:nvPr/>
        </p:nvSpPr>
        <p:spPr>
          <a:xfrm>
            <a:off x="7681833" y="2148659"/>
            <a:ext cx="333046" cy="27155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Arrow: Left 25">
            <a:extLst>
              <a:ext uri="{FF2B5EF4-FFF2-40B4-BE49-F238E27FC236}">
                <a16:creationId xmlns:a16="http://schemas.microsoft.com/office/drawing/2014/main" id="{FF6185D2-0D65-5855-3EDF-B01C22303FDA}"/>
              </a:ext>
            </a:extLst>
          </p:cNvPr>
          <p:cNvSpPr/>
          <p:nvPr/>
        </p:nvSpPr>
        <p:spPr>
          <a:xfrm>
            <a:off x="3667218" y="2120161"/>
            <a:ext cx="378649" cy="27155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Arrow: Left 26">
            <a:extLst>
              <a:ext uri="{FF2B5EF4-FFF2-40B4-BE49-F238E27FC236}">
                <a16:creationId xmlns:a16="http://schemas.microsoft.com/office/drawing/2014/main" id="{432736FE-8139-3B0A-BCAD-D30F3E602EC9}"/>
              </a:ext>
            </a:extLst>
          </p:cNvPr>
          <p:cNvSpPr/>
          <p:nvPr/>
        </p:nvSpPr>
        <p:spPr>
          <a:xfrm>
            <a:off x="7681833" y="3985327"/>
            <a:ext cx="333046" cy="29742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Arrow: Left 27">
            <a:extLst>
              <a:ext uri="{FF2B5EF4-FFF2-40B4-BE49-F238E27FC236}">
                <a16:creationId xmlns:a16="http://schemas.microsoft.com/office/drawing/2014/main" id="{2A4AFEA1-CF2F-FE28-55F1-B70246BCC81F}"/>
              </a:ext>
            </a:extLst>
          </p:cNvPr>
          <p:cNvSpPr/>
          <p:nvPr/>
        </p:nvSpPr>
        <p:spPr>
          <a:xfrm>
            <a:off x="3802538" y="3985327"/>
            <a:ext cx="378649" cy="27155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Arrow: Down 28">
            <a:extLst>
              <a:ext uri="{FF2B5EF4-FFF2-40B4-BE49-F238E27FC236}">
                <a16:creationId xmlns:a16="http://schemas.microsoft.com/office/drawing/2014/main" id="{F6FE4D50-2A17-7982-00B2-C00ED1DC264F}"/>
              </a:ext>
            </a:extLst>
          </p:cNvPr>
          <p:cNvSpPr/>
          <p:nvPr/>
        </p:nvSpPr>
        <p:spPr>
          <a:xfrm>
            <a:off x="1705468" y="2558191"/>
            <a:ext cx="301657" cy="2711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Arrow: Down 30">
            <a:extLst>
              <a:ext uri="{FF2B5EF4-FFF2-40B4-BE49-F238E27FC236}">
                <a16:creationId xmlns:a16="http://schemas.microsoft.com/office/drawing/2014/main" id="{4CBA4CF3-C5F9-A7C9-A2C7-8134316D83AE}"/>
              </a:ext>
            </a:extLst>
          </p:cNvPr>
          <p:cNvSpPr/>
          <p:nvPr/>
        </p:nvSpPr>
        <p:spPr>
          <a:xfrm>
            <a:off x="1781666" y="4487159"/>
            <a:ext cx="225459" cy="3162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147765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6995B-78FD-F445-E633-3D2F6128232B}"/>
              </a:ext>
            </a:extLst>
          </p:cNvPr>
          <p:cNvSpPr>
            <a:spLocks noGrp="1"/>
          </p:cNvSpPr>
          <p:nvPr>
            <p:ph type="ctrTitle"/>
          </p:nvPr>
        </p:nvSpPr>
        <p:spPr>
          <a:xfrm>
            <a:off x="-80931" y="428919"/>
            <a:ext cx="4951446" cy="546868"/>
          </a:xfrm>
        </p:spPr>
        <p:txBody>
          <a:bodyPr>
            <a:normAutofit/>
          </a:bodyPr>
          <a:lstStyle/>
          <a:p>
            <a:r>
              <a:rPr lang="en-IN" sz="2800" dirty="0">
                <a:latin typeface="Arial Black" panose="020B0A04020102020204" pitchFamily="34" charset="0"/>
              </a:rPr>
              <a:t>LABORATORY TEST:</a:t>
            </a:r>
            <a:endParaRPr lang="en-IN" sz="2800" dirty="0"/>
          </a:p>
        </p:txBody>
      </p:sp>
      <p:sp>
        <p:nvSpPr>
          <p:cNvPr id="3" name="Subtitle 2">
            <a:extLst>
              <a:ext uri="{FF2B5EF4-FFF2-40B4-BE49-F238E27FC236}">
                <a16:creationId xmlns:a16="http://schemas.microsoft.com/office/drawing/2014/main" id="{6E1B7B2D-326A-F5BA-E773-C619851D2A7D}"/>
              </a:ext>
            </a:extLst>
          </p:cNvPr>
          <p:cNvSpPr>
            <a:spLocks noGrp="1"/>
          </p:cNvSpPr>
          <p:nvPr>
            <p:ph type="subTitle" idx="1"/>
          </p:nvPr>
        </p:nvSpPr>
        <p:spPr>
          <a:xfrm>
            <a:off x="732917" y="1338606"/>
            <a:ext cx="8689976" cy="5090475"/>
          </a:xfrm>
        </p:spPr>
        <p:txBody>
          <a:bodyPr>
            <a:normAutofit fontScale="92500" lnSpcReduction="20000"/>
          </a:bodyPr>
          <a:lstStyle/>
          <a:p>
            <a:pPr marL="342900" indent="-342900" algn="l">
              <a:buFont typeface="Wingdings" panose="05000000000000000000" pitchFamily="2" charset="2"/>
              <a:buChar char="v"/>
            </a:pPr>
            <a:r>
              <a:rPr lang="en-US" sz="2000" dirty="0">
                <a:solidFill>
                  <a:srgbClr val="002060"/>
                </a:solidFill>
                <a:latin typeface="Times New Roman" panose="02020603050405020304" pitchFamily="18" charset="0"/>
                <a:cs typeface="Times New Roman" panose="02020603050405020304" pitchFamily="18" charset="0"/>
              </a:rPr>
              <a:t>Platform test</a:t>
            </a:r>
          </a:p>
          <a:p>
            <a:pPr marL="342900" indent="-342900" algn="l">
              <a:buFont typeface="Wingdings" panose="05000000000000000000" pitchFamily="2" charset="2"/>
              <a:buChar char="v"/>
            </a:pPr>
            <a:r>
              <a:rPr lang="en-US" sz="2000" dirty="0">
                <a:solidFill>
                  <a:srgbClr val="002060"/>
                </a:solidFill>
                <a:latin typeface="Times New Roman" panose="02020603050405020304" pitchFamily="18" charset="0"/>
                <a:cs typeface="Times New Roman" panose="02020603050405020304" pitchFamily="18" charset="0"/>
              </a:rPr>
              <a:t>Adulteration test</a:t>
            </a:r>
          </a:p>
          <a:p>
            <a:pPr marL="342900" indent="-342900" algn="l">
              <a:buFont typeface="Wingdings" panose="05000000000000000000" pitchFamily="2" charset="2"/>
              <a:buChar char="v"/>
            </a:pPr>
            <a:r>
              <a:rPr lang="en-US" sz="2000" dirty="0">
                <a:solidFill>
                  <a:srgbClr val="002060"/>
                </a:solidFill>
                <a:latin typeface="Times New Roman" panose="02020603050405020304" pitchFamily="18" charset="0"/>
                <a:cs typeface="Times New Roman" panose="02020603050405020304" pitchFamily="18" charset="0"/>
              </a:rPr>
              <a:t>FAT TEST</a:t>
            </a:r>
          </a:p>
          <a:p>
            <a:pPr marL="342900" indent="-342900" algn="l">
              <a:buFont typeface="Wingdings" panose="05000000000000000000" pitchFamily="2" charset="2"/>
              <a:buChar char="v"/>
            </a:pPr>
            <a:r>
              <a:rPr lang="en-US" sz="2000" dirty="0">
                <a:solidFill>
                  <a:srgbClr val="002060"/>
                </a:solidFill>
                <a:latin typeface="Times New Roman" panose="02020603050405020304" pitchFamily="18" charset="0"/>
                <a:cs typeface="Times New Roman" panose="02020603050405020304" pitchFamily="18" charset="0"/>
              </a:rPr>
              <a:t>CLR TEST</a:t>
            </a:r>
          </a:p>
          <a:p>
            <a:pPr marL="342900" indent="-342900" algn="l">
              <a:buFont typeface="Wingdings" panose="05000000000000000000" pitchFamily="2" charset="2"/>
              <a:buChar char="v"/>
            </a:pPr>
            <a:r>
              <a:rPr lang="en-US" sz="2000" dirty="0">
                <a:solidFill>
                  <a:srgbClr val="002060"/>
                </a:solidFill>
                <a:latin typeface="Times New Roman" panose="02020603050405020304" pitchFamily="18" charset="0"/>
                <a:cs typeface="Times New Roman" panose="02020603050405020304" pitchFamily="18" charset="0"/>
              </a:rPr>
              <a:t>SNF TEST</a:t>
            </a:r>
          </a:p>
          <a:p>
            <a:pPr marL="342900" indent="-342900" algn="l">
              <a:buFont typeface="Wingdings" panose="05000000000000000000" pitchFamily="2" charset="2"/>
              <a:buChar char="v"/>
            </a:pPr>
            <a:r>
              <a:rPr lang="en-US" sz="2000" dirty="0">
                <a:solidFill>
                  <a:srgbClr val="002060"/>
                </a:solidFill>
                <a:latin typeface="Times New Roman" panose="02020603050405020304" pitchFamily="18" charset="0"/>
                <a:cs typeface="Times New Roman" panose="02020603050405020304" pitchFamily="18" charset="0"/>
              </a:rPr>
              <a:t>Ci test</a:t>
            </a:r>
          </a:p>
          <a:p>
            <a:pPr marL="342900" indent="-342900" algn="l">
              <a:buFont typeface="Wingdings" panose="05000000000000000000" pitchFamily="2" charset="2"/>
              <a:buChar char="v"/>
            </a:pPr>
            <a:r>
              <a:rPr lang="en-US" sz="2000" dirty="0">
                <a:solidFill>
                  <a:srgbClr val="002060"/>
                </a:solidFill>
                <a:latin typeface="Times New Roman" panose="02020603050405020304" pitchFamily="18" charset="0"/>
                <a:cs typeface="Times New Roman" panose="02020603050405020304" pitchFamily="18" charset="0"/>
              </a:rPr>
              <a:t>ACIDITY TEST</a:t>
            </a:r>
          </a:p>
          <a:p>
            <a:pPr marL="342900" indent="-342900" algn="l">
              <a:buFont typeface="Wingdings" panose="05000000000000000000" pitchFamily="2" charset="2"/>
              <a:buChar char="v"/>
            </a:pPr>
            <a:r>
              <a:rPr lang="en-US" sz="2000" dirty="0">
                <a:solidFill>
                  <a:srgbClr val="002060"/>
                </a:solidFill>
                <a:latin typeface="Times New Roman" panose="02020603050405020304" pitchFamily="18" charset="0"/>
                <a:cs typeface="Times New Roman" panose="02020603050405020304" pitchFamily="18" charset="0"/>
              </a:rPr>
              <a:t>ALCOHOL  TEST</a:t>
            </a:r>
          </a:p>
          <a:p>
            <a:pPr marL="342900" indent="-342900" algn="l">
              <a:buFont typeface="Wingdings" panose="05000000000000000000" pitchFamily="2" charset="2"/>
              <a:buChar char="v"/>
            </a:pPr>
            <a:r>
              <a:rPr lang="en-US" sz="2000" dirty="0">
                <a:solidFill>
                  <a:srgbClr val="002060"/>
                </a:solidFill>
                <a:latin typeface="Times New Roman" panose="02020603050405020304" pitchFamily="18" charset="0"/>
                <a:cs typeface="Times New Roman" panose="02020603050405020304" pitchFamily="18" charset="0"/>
              </a:rPr>
              <a:t>Phosphorate test</a:t>
            </a:r>
          </a:p>
          <a:p>
            <a:pPr marL="342900" indent="-342900" algn="l">
              <a:buFont typeface="Wingdings" panose="05000000000000000000" pitchFamily="2" charset="2"/>
              <a:buChar char="v"/>
            </a:pPr>
            <a:r>
              <a:rPr lang="en-US" sz="2000" dirty="0">
                <a:solidFill>
                  <a:srgbClr val="002060"/>
                </a:solidFill>
                <a:latin typeface="Times New Roman" panose="02020603050405020304" pitchFamily="18" charset="0"/>
                <a:cs typeface="Times New Roman" panose="02020603050405020304" pitchFamily="18" charset="0"/>
              </a:rPr>
              <a:t>MBRT TEST</a:t>
            </a:r>
          </a:p>
          <a:p>
            <a:pPr marL="342900" indent="-342900" algn="l">
              <a:buFont typeface="Wingdings" panose="05000000000000000000" pitchFamily="2" charset="2"/>
              <a:buChar char="v"/>
            </a:pPr>
            <a:r>
              <a:rPr lang="en-US" sz="2000" dirty="0">
                <a:solidFill>
                  <a:srgbClr val="002060"/>
                </a:solidFill>
                <a:latin typeface="Times New Roman" panose="02020603050405020304" pitchFamily="18" charset="0"/>
                <a:cs typeface="Times New Roman" panose="02020603050405020304" pitchFamily="18" charset="0"/>
              </a:rPr>
              <a:t>POUCH QUALITY  TEST</a:t>
            </a:r>
          </a:p>
          <a:p>
            <a:pPr marL="342900" indent="-342900" algn="l">
              <a:buFont typeface="Wingdings" panose="05000000000000000000" pitchFamily="2" charset="2"/>
              <a:buChar char="v"/>
            </a:pPr>
            <a:r>
              <a:rPr lang="en-US" sz="2000" dirty="0">
                <a:solidFill>
                  <a:srgbClr val="002060"/>
                </a:solidFill>
                <a:latin typeface="Times New Roman" panose="02020603050405020304" pitchFamily="18" charset="0"/>
                <a:cs typeface="Times New Roman" panose="02020603050405020304" pitchFamily="18" charset="0"/>
              </a:rPr>
              <a:t>Specific gravity calculation</a:t>
            </a:r>
          </a:p>
          <a:p>
            <a:pPr marL="342900" indent="-342900">
              <a:buFont typeface="Wingdings" panose="05000000000000000000" pitchFamily="2" charset="2"/>
              <a:buChar char="v"/>
            </a:pPr>
            <a:endParaRPr lang="en-IN" dirty="0"/>
          </a:p>
        </p:txBody>
      </p:sp>
      <p:pic>
        <p:nvPicPr>
          <p:cNvPr id="5" name="Picture 4">
            <a:extLst>
              <a:ext uri="{FF2B5EF4-FFF2-40B4-BE49-F238E27FC236}">
                <a16:creationId xmlns:a16="http://schemas.microsoft.com/office/drawing/2014/main" id="{34DEFA3F-D4A6-DFC2-3507-24F90F86DB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4856" y="1209428"/>
            <a:ext cx="3924055" cy="2287915"/>
          </a:xfrm>
          <a:prstGeom prst="rect">
            <a:avLst/>
          </a:prstGeom>
        </p:spPr>
      </p:pic>
    </p:spTree>
    <p:extLst>
      <p:ext uri="{BB962C8B-B14F-4D97-AF65-F5344CB8AC3E}">
        <p14:creationId xmlns:p14="http://schemas.microsoft.com/office/powerpoint/2010/main" val="1938092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5BBAD-C746-EAED-0265-A15CEC7D23C7}"/>
              </a:ext>
            </a:extLst>
          </p:cNvPr>
          <p:cNvSpPr>
            <a:spLocks noGrp="1"/>
          </p:cNvSpPr>
          <p:nvPr>
            <p:ph type="ctrTitle"/>
          </p:nvPr>
        </p:nvSpPr>
        <p:spPr>
          <a:xfrm>
            <a:off x="0" y="0"/>
            <a:ext cx="5130555" cy="838198"/>
          </a:xfrm>
        </p:spPr>
        <p:txBody>
          <a:bodyPr>
            <a:normAutofit/>
          </a:bodyPr>
          <a:lstStyle/>
          <a:p>
            <a:r>
              <a:rPr lang="en-IN" sz="2800" dirty="0">
                <a:latin typeface="Arial Black" panose="020B0A04020102020204" pitchFamily="34" charset="0"/>
              </a:rPr>
              <a:t>Product details:</a:t>
            </a:r>
          </a:p>
        </p:txBody>
      </p:sp>
      <p:sp>
        <p:nvSpPr>
          <p:cNvPr id="3" name="Subtitle 2">
            <a:extLst>
              <a:ext uri="{FF2B5EF4-FFF2-40B4-BE49-F238E27FC236}">
                <a16:creationId xmlns:a16="http://schemas.microsoft.com/office/drawing/2014/main" id="{8D4ECBA7-CB3F-9193-B885-9E555B39B075}"/>
              </a:ext>
            </a:extLst>
          </p:cNvPr>
          <p:cNvSpPr>
            <a:spLocks noGrp="1"/>
          </p:cNvSpPr>
          <p:nvPr>
            <p:ph type="subTitle" idx="1"/>
          </p:nvPr>
        </p:nvSpPr>
        <p:spPr>
          <a:xfrm>
            <a:off x="1751012" y="1508289"/>
            <a:ext cx="8689976" cy="3749511"/>
          </a:xfrm>
        </p:spPr>
        <p:txBody>
          <a:bodyPr/>
          <a:lstStyle/>
          <a:p>
            <a:r>
              <a:rPr lang="en-IN" dirty="0"/>
              <a:t>.</a:t>
            </a:r>
          </a:p>
        </p:txBody>
      </p:sp>
      <p:pic>
        <p:nvPicPr>
          <p:cNvPr id="5" name="Picture 4">
            <a:extLst>
              <a:ext uri="{FF2B5EF4-FFF2-40B4-BE49-F238E27FC236}">
                <a16:creationId xmlns:a16="http://schemas.microsoft.com/office/drawing/2014/main" id="{E04E6914-5A03-EB6D-2624-95E2C8698F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5878" y="1846511"/>
            <a:ext cx="2293694" cy="2246884"/>
          </a:xfrm>
          <a:prstGeom prst="rect">
            <a:avLst/>
          </a:prstGeom>
        </p:spPr>
      </p:pic>
      <p:pic>
        <p:nvPicPr>
          <p:cNvPr id="7" name="Picture 6">
            <a:extLst>
              <a:ext uri="{FF2B5EF4-FFF2-40B4-BE49-F238E27FC236}">
                <a16:creationId xmlns:a16="http://schemas.microsoft.com/office/drawing/2014/main" id="{594817B8-5BCD-01EE-8970-B96FF84ECD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9222" y="1656852"/>
            <a:ext cx="2600668" cy="2626201"/>
          </a:xfrm>
          <a:prstGeom prst="rect">
            <a:avLst/>
          </a:prstGeom>
        </p:spPr>
      </p:pic>
      <p:pic>
        <p:nvPicPr>
          <p:cNvPr id="9" name="Picture 8">
            <a:extLst>
              <a:ext uri="{FF2B5EF4-FFF2-40B4-BE49-F238E27FC236}">
                <a16:creationId xmlns:a16="http://schemas.microsoft.com/office/drawing/2014/main" id="{B1F37E96-1212-FE4D-D442-8E87E05963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363" y="1846511"/>
            <a:ext cx="2177096" cy="2217298"/>
          </a:xfrm>
          <a:prstGeom prst="rect">
            <a:avLst/>
          </a:prstGeom>
        </p:spPr>
      </p:pic>
      <p:pic>
        <p:nvPicPr>
          <p:cNvPr id="11" name="Picture 10">
            <a:extLst>
              <a:ext uri="{FF2B5EF4-FFF2-40B4-BE49-F238E27FC236}">
                <a16:creationId xmlns:a16="http://schemas.microsoft.com/office/drawing/2014/main" id="{D8449CB6-E61B-A779-6C61-2B8C0D1E9F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4109" y="1658692"/>
            <a:ext cx="2600668" cy="2622522"/>
          </a:xfrm>
          <a:prstGeom prst="rect">
            <a:avLst/>
          </a:prstGeom>
        </p:spPr>
      </p:pic>
      <p:graphicFrame>
        <p:nvGraphicFramePr>
          <p:cNvPr id="12" name="Table 12">
            <a:extLst>
              <a:ext uri="{FF2B5EF4-FFF2-40B4-BE49-F238E27FC236}">
                <a16:creationId xmlns:a16="http://schemas.microsoft.com/office/drawing/2014/main" id="{B119AC4F-86B1-E1BE-F4CB-3D1E842F38D9}"/>
              </a:ext>
            </a:extLst>
          </p:cNvPr>
          <p:cNvGraphicFramePr>
            <a:graphicFrameLocks noGrp="1"/>
          </p:cNvGraphicFramePr>
          <p:nvPr>
            <p:extLst>
              <p:ext uri="{D42A27DB-BD31-4B8C-83A1-F6EECF244321}">
                <p14:modId xmlns:p14="http://schemas.microsoft.com/office/powerpoint/2010/main" val="3609151540"/>
              </p:ext>
            </p:extLst>
          </p:nvPr>
        </p:nvGraphicFramePr>
        <p:xfrm>
          <a:off x="1345911" y="4668922"/>
          <a:ext cx="8128000" cy="18542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749028809"/>
                    </a:ext>
                  </a:extLst>
                </a:gridCol>
                <a:gridCol w="2032000">
                  <a:extLst>
                    <a:ext uri="{9D8B030D-6E8A-4147-A177-3AD203B41FA5}">
                      <a16:colId xmlns:a16="http://schemas.microsoft.com/office/drawing/2014/main" val="3562767614"/>
                    </a:ext>
                  </a:extLst>
                </a:gridCol>
                <a:gridCol w="2032000">
                  <a:extLst>
                    <a:ext uri="{9D8B030D-6E8A-4147-A177-3AD203B41FA5}">
                      <a16:colId xmlns:a16="http://schemas.microsoft.com/office/drawing/2014/main" val="4111791352"/>
                    </a:ext>
                  </a:extLst>
                </a:gridCol>
                <a:gridCol w="2032000">
                  <a:extLst>
                    <a:ext uri="{9D8B030D-6E8A-4147-A177-3AD203B41FA5}">
                      <a16:colId xmlns:a16="http://schemas.microsoft.com/office/drawing/2014/main" val="2404976054"/>
                    </a:ext>
                  </a:extLst>
                </a:gridCol>
              </a:tblGrid>
              <a:tr h="370840">
                <a:tc>
                  <a:txBody>
                    <a:bodyPr/>
                    <a:lstStyle/>
                    <a:p>
                      <a:r>
                        <a:rPr lang="en-IN" dirty="0"/>
                        <a:t>Product name</a:t>
                      </a:r>
                    </a:p>
                  </a:txBody>
                  <a:tcPr/>
                </a:tc>
                <a:tc>
                  <a:txBody>
                    <a:bodyPr/>
                    <a:lstStyle/>
                    <a:p>
                      <a:r>
                        <a:rPr lang="en-IN" dirty="0"/>
                        <a:t>Manufacturing cost</a:t>
                      </a:r>
                    </a:p>
                  </a:txBody>
                  <a:tcPr/>
                </a:tc>
                <a:tc>
                  <a:txBody>
                    <a:bodyPr/>
                    <a:lstStyle/>
                    <a:p>
                      <a:r>
                        <a:rPr lang="en-IN" dirty="0"/>
                        <a:t>Retailer cost</a:t>
                      </a:r>
                    </a:p>
                  </a:txBody>
                  <a:tcPr/>
                </a:tc>
                <a:tc>
                  <a:txBody>
                    <a:bodyPr/>
                    <a:lstStyle/>
                    <a:p>
                      <a:r>
                        <a:rPr lang="en-IN" dirty="0"/>
                        <a:t>MRP</a:t>
                      </a:r>
                    </a:p>
                  </a:txBody>
                  <a:tcPr/>
                </a:tc>
                <a:extLst>
                  <a:ext uri="{0D108BD9-81ED-4DB2-BD59-A6C34878D82A}">
                    <a16:rowId xmlns:a16="http://schemas.microsoft.com/office/drawing/2014/main" val="649179146"/>
                  </a:ext>
                </a:extLst>
              </a:tr>
              <a:tr h="370840">
                <a:tc>
                  <a:txBody>
                    <a:bodyPr/>
                    <a:lstStyle/>
                    <a:p>
                      <a:r>
                        <a:rPr lang="en-IN" dirty="0"/>
                        <a:t>TM</a:t>
                      </a:r>
                    </a:p>
                  </a:txBody>
                  <a:tcPr/>
                </a:tc>
                <a:tc>
                  <a:txBody>
                    <a:bodyPr/>
                    <a:lstStyle/>
                    <a:p>
                      <a:r>
                        <a:rPr lang="en-IN" dirty="0"/>
                        <a:t>17</a:t>
                      </a:r>
                    </a:p>
                  </a:txBody>
                  <a:tcPr/>
                </a:tc>
                <a:tc>
                  <a:txBody>
                    <a:bodyPr/>
                    <a:lstStyle/>
                    <a:p>
                      <a:r>
                        <a:rPr lang="en-IN" dirty="0"/>
                        <a:t>21</a:t>
                      </a:r>
                    </a:p>
                  </a:txBody>
                  <a:tcPr/>
                </a:tc>
                <a:tc>
                  <a:txBody>
                    <a:bodyPr/>
                    <a:lstStyle/>
                    <a:p>
                      <a:r>
                        <a:rPr lang="en-IN" dirty="0"/>
                        <a:t>24</a:t>
                      </a:r>
                    </a:p>
                  </a:txBody>
                  <a:tcPr/>
                </a:tc>
                <a:extLst>
                  <a:ext uri="{0D108BD9-81ED-4DB2-BD59-A6C34878D82A}">
                    <a16:rowId xmlns:a16="http://schemas.microsoft.com/office/drawing/2014/main" val="3857729717"/>
                  </a:ext>
                </a:extLst>
              </a:tr>
              <a:tr h="370840">
                <a:tc>
                  <a:txBody>
                    <a:bodyPr/>
                    <a:lstStyle/>
                    <a:p>
                      <a:r>
                        <a:rPr lang="en-IN" dirty="0"/>
                        <a:t>DTM</a:t>
                      </a:r>
                    </a:p>
                  </a:txBody>
                  <a:tcPr/>
                </a:tc>
                <a:tc>
                  <a:txBody>
                    <a:bodyPr/>
                    <a:lstStyle/>
                    <a:p>
                      <a:r>
                        <a:rPr lang="en-IN" dirty="0"/>
                        <a:t>14</a:t>
                      </a:r>
                    </a:p>
                  </a:txBody>
                  <a:tcPr/>
                </a:tc>
                <a:tc>
                  <a:txBody>
                    <a:bodyPr/>
                    <a:lstStyle/>
                    <a:p>
                      <a:r>
                        <a:rPr lang="en-IN" dirty="0"/>
                        <a:t>17</a:t>
                      </a:r>
                    </a:p>
                  </a:txBody>
                  <a:tcPr/>
                </a:tc>
                <a:tc>
                  <a:txBody>
                    <a:bodyPr/>
                    <a:lstStyle/>
                    <a:p>
                      <a:r>
                        <a:rPr lang="en-IN" dirty="0"/>
                        <a:t>21</a:t>
                      </a:r>
                    </a:p>
                  </a:txBody>
                  <a:tcPr/>
                </a:tc>
                <a:extLst>
                  <a:ext uri="{0D108BD9-81ED-4DB2-BD59-A6C34878D82A}">
                    <a16:rowId xmlns:a16="http://schemas.microsoft.com/office/drawing/2014/main" val="1665167539"/>
                  </a:ext>
                </a:extLst>
              </a:tr>
              <a:tr h="370840">
                <a:tc>
                  <a:txBody>
                    <a:bodyPr/>
                    <a:lstStyle/>
                    <a:p>
                      <a:r>
                        <a:rPr lang="en-IN" dirty="0"/>
                        <a:t>SM</a:t>
                      </a:r>
                    </a:p>
                  </a:txBody>
                  <a:tcPr/>
                </a:tc>
                <a:tc>
                  <a:txBody>
                    <a:bodyPr/>
                    <a:lstStyle/>
                    <a:p>
                      <a:r>
                        <a:rPr lang="en-IN" dirty="0"/>
                        <a:t>18</a:t>
                      </a:r>
                    </a:p>
                  </a:txBody>
                  <a:tcPr/>
                </a:tc>
                <a:tc>
                  <a:txBody>
                    <a:bodyPr/>
                    <a:lstStyle/>
                    <a:p>
                      <a:r>
                        <a:rPr lang="en-IN" dirty="0"/>
                        <a:t>22</a:t>
                      </a:r>
                    </a:p>
                  </a:txBody>
                  <a:tcPr/>
                </a:tc>
                <a:tc>
                  <a:txBody>
                    <a:bodyPr/>
                    <a:lstStyle/>
                    <a:p>
                      <a:r>
                        <a:rPr lang="en-IN" dirty="0"/>
                        <a:t>26</a:t>
                      </a:r>
                    </a:p>
                  </a:txBody>
                  <a:tcPr/>
                </a:tc>
                <a:extLst>
                  <a:ext uri="{0D108BD9-81ED-4DB2-BD59-A6C34878D82A}">
                    <a16:rowId xmlns:a16="http://schemas.microsoft.com/office/drawing/2014/main" val="1556845833"/>
                  </a:ext>
                </a:extLst>
              </a:tr>
              <a:tr h="370840">
                <a:tc>
                  <a:txBody>
                    <a:bodyPr/>
                    <a:lstStyle/>
                    <a:p>
                      <a:r>
                        <a:rPr lang="en-IN" dirty="0"/>
                        <a:t>FCM</a:t>
                      </a:r>
                    </a:p>
                  </a:txBody>
                  <a:tcPr/>
                </a:tc>
                <a:tc>
                  <a:txBody>
                    <a:bodyPr/>
                    <a:lstStyle/>
                    <a:p>
                      <a:r>
                        <a:rPr lang="en-IN" dirty="0"/>
                        <a:t>19</a:t>
                      </a:r>
                    </a:p>
                  </a:txBody>
                  <a:tcPr/>
                </a:tc>
                <a:tc>
                  <a:txBody>
                    <a:bodyPr/>
                    <a:lstStyle/>
                    <a:p>
                      <a:r>
                        <a:rPr lang="en-IN" dirty="0"/>
                        <a:t>23</a:t>
                      </a:r>
                    </a:p>
                  </a:txBody>
                  <a:tcPr/>
                </a:tc>
                <a:tc>
                  <a:txBody>
                    <a:bodyPr/>
                    <a:lstStyle/>
                    <a:p>
                      <a:r>
                        <a:rPr lang="en-IN" dirty="0"/>
                        <a:t>29</a:t>
                      </a:r>
                    </a:p>
                  </a:txBody>
                  <a:tcPr/>
                </a:tc>
                <a:extLst>
                  <a:ext uri="{0D108BD9-81ED-4DB2-BD59-A6C34878D82A}">
                    <a16:rowId xmlns:a16="http://schemas.microsoft.com/office/drawing/2014/main" val="3526889974"/>
                  </a:ext>
                </a:extLst>
              </a:tr>
            </a:tbl>
          </a:graphicData>
        </a:graphic>
      </p:graphicFrame>
    </p:spTree>
    <p:extLst>
      <p:ext uri="{BB962C8B-B14F-4D97-AF65-F5344CB8AC3E}">
        <p14:creationId xmlns:p14="http://schemas.microsoft.com/office/powerpoint/2010/main" val="4194062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5674D-9B1B-E907-1281-D362E1FDB984}"/>
              </a:ext>
            </a:extLst>
          </p:cNvPr>
          <p:cNvSpPr>
            <a:spLocks noGrp="1"/>
          </p:cNvSpPr>
          <p:nvPr>
            <p:ph type="ctrTitle"/>
          </p:nvPr>
        </p:nvSpPr>
        <p:spPr>
          <a:xfrm>
            <a:off x="0" y="0"/>
            <a:ext cx="5535908" cy="575148"/>
          </a:xfrm>
        </p:spPr>
        <p:txBody>
          <a:bodyPr>
            <a:normAutofit/>
          </a:bodyPr>
          <a:lstStyle/>
          <a:p>
            <a:r>
              <a:rPr lang="en-IN" sz="2800" dirty="0">
                <a:latin typeface="Arial Black" panose="020B0A04020102020204" pitchFamily="34" charset="0"/>
              </a:rPr>
              <a:t>BUSINESS RESEARCH:</a:t>
            </a:r>
            <a:endParaRPr lang="en-IN" sz="2800" dirty="0"/>
          </a:p>
        </p:txBody>
      </p:sp>
      <p:sp>
        <p:nvSpPr>
          <p:cNvPr id="3" name="Subtitle 2">
            <a:extLst>
              <a:ext uri="{FF2B5EF4-FFF2-40B4-BE49-F238E27FC236}">
                <a16:creationId xmlns:a16="http://schemas.microsoft.com/office/drawing/2014/main" id="{AB083AFA-A72D-B789-EA6F-C6C27ABE7C16}"/>
              </a:ext>
            </a:extLst>
          </p:cNvPr>
          <p:cNvSpPr>
            <a:spLocks noGrp="1"/>
          </p:cNvSpPr>
          <p:nvPr>
            <p:ph type="subTitle" idx="1"/>
          </p:nvPr>
        </p:nvSpPr>
        <p:spPr>
          <a:xfrm>
            <a:off x="1751012" y="1602558"/>
            <a:ext cx="8689976" cy="3655242"/>
          </a:xfrm>
        </p:spPr>
        <p:txBody>
          <a:bodyPr/>
          <a:lstStyle/>
          <a:p>
            <a:pPr marL="342900" indent="-342900" algn="l">
              <a:buFont typeface="Wingdings" panose="05000000000000000000" pitchFamily="2" charset="2"/>
              <a:buChar char="v"/>
            </a:pPr>
            <a:r>
              <a:rPr lang="en-IN" sz="2000" dirty="0">
                <a:solidFill>
                  <a:srgbClr val="002060"/>
                </a:solidFill>
                <a:latin typeface="Times New Roman" panose="02020603050405020304" pitchFamily="18" charset="0"/>
                <a:cs typeface="Times New Roman" panose="02020603050405020304" pitchFamily="18" charset="0"/>
              </a:rPr>
              <a:t>Demand</a:t>
            </a:r>
          </a:p>
          <a:p>
            <a:pPr marL="342900" indent="-342900" algn="l">
              <a:buFont typeface="Wingdings" panose="05000000000000000000" pitchFamily="2" charset="2"/>
              <a:buChar char="v"/>
            </a:pPr>
            <a:r>
              <a:rPr lang="en-IN" sz="2000" dirty="0">
                <a:solidFill>
                  <a:srgbClr val="002060"/>
                </a:solidFill>
                <a:latin typeface="Times New Roman" panose="02020603050405020304" pitchFamily="18" charset="0"/>
                <a:cs typeface="Times New Roman" panose="02020603050405020304" pitchFamily="18" charset="0"/>
              </a:rPr>
              <a:t>Supply</a:t>
            </a:r>
          </a:p>
          <a:p>
            <a:pPr marL="342900" indent="-342900" algn="l">
              <a:buFont typeface="Wingdings" panose="05000000000000000000" pitchFamily="2" charset="2"/>
              <a:buChar char="v"/>
            </a:pPr>
            <a:r>
              <a:rPr lang="en-IN" sz="2000" dirty="0">
                <a:solidFill>
                  <a:srgbClr val="002060"/>
                </a:solidFill>
                <a:latin typeface="Times New Roman" panose="02020603050405020304" pitchFamily="18" charset="0"/>
                <a:cs typeface="Times New Roman" panose="02020603050405020304" pitchFamily="18" charset="0"/>
              </a:rPr>
              <a:t>Price</a:t>
            </a:r>
          </a:p>
          <a:p>
            <a:pPr marL="342900" indent="-342900" algn="l">
              <a:buFont typeface="Wingdings" panose="05000000000000000000" pitchFamily="2" charset="2"/>
              <a:buChar char="v"/>
            </a:pPr>
            <a:r>
              <a:rPr lang="en-IN" sz="2000" dirty="0">
                <a:solidFill>
                  <a:srgbClr val="002060"/>
                </a:solidFill>
                <a:latin typeface="Times New Roman" panose="02020603050405020304" pitchFamily="18" charset="0"/>
                <a:cs typeface="Times New Roman" panose="02020603050405020304" pitchFamily="18" charset="0"/>
              </a:rPr>
              <a:t>Quality</a:t>
            </a:r>
          </a:p>
          <a:p>
            <a:pPr marL="342900" indent="-342900" algn="l">
              <a:buFont typeface="Wingdings" panose="05000000000000000000" pitchFamily="2" charset="2"/>
              <a:buChar char="v"/>
            </a:pPr>
            <a:r>
              <a:rPr lang="en-IN" sz="2000" dirty="0">
                <a:solidFill>
                  <a:srgbClr val="002060"/>
                </a:solidFill>
                <a:latin typeface="Times New Roman" panose="02020603050405020304" pitchFamily="18" charset="0"/>
                <a:cs typeface="Times New Roman" panose="02020603050405020304" pitchFamily="18" charset="0"/>
              </a:rPr>
              <a:t>Quantity</a:t>
            </a:r>
            <a:endParaRPr lang="en-IN" dirty="0"/>
          </a:p>
        </p:txBody>
      </p:sp>
      <p:pic>
        <p:nvPicPr>
          <p:cNvPr id="5" name="Picture 4">
            <a:extLst>
              <a:ext uri="{FF2B5EF4-FFF2-40B4-BE49-F238E27FC236}">
                <a16:creationId xmlns:a16="http://schemas.microsoft.com/office/drawing/2014/main" id="{B22D09BF-95EE-42B2-936C-F807917776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8548" y="1487962"/>
            <a:ext cx="4222439" cy="2593844"/>
          </a:xfrm>
          <a:prstGeom prst="rect">
            <a:avLst/>
          </a:prstGeom>
        </p:spPr>
      </p:pic>
    </p:spTree>
    <p:extLst>
      <p:ext uri="{BB962C8B-B14F-4D97-AF65-F5344CB8AC3E}">
        <p14:creationId xmlns:p14="http://schemas.microsoft.com/office/powerpoint/2010/main" val="3121417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41178-11C3-B78E-FBB1-96223C3950DC}"/>
              </a:ext>
            </a:extLst>
          </p:cNvPr>
          <p:cNvSpPr>
            <a:spLocks noGrp="1"/>
          </p:cNvSpPr>
          <p:nvPr>
            <p:ph type="ctrTitle"/>
          </p:nvPr>
        </p:nvSpPr>
        <p:spPr>
          <a:xfrm>
            <a:off x="0" y="48609"/>
            <a:ext cx="4442398" cy="535967"/>
          </a:xfrm>
        </p:spPr>
        <p:txBody>
          <a:bodyPr>
            <a:normAutofit/>
          </a:bodyPr>
          <a:lstStyle/>
          <a:p>
            <a:r>
              <a:rPr lang="en-IN" sz="2800" dirty="0">
                <a:latin typeface="Arial Black" panose="020B0A04020102020204" pitchFamily="34" charset="0"/>
              </a:rPr>
              <a:t>MARKET STRATEGY: </a:t>
            </a:r>
            <a:endParaRPr lang="en-IN" sz="2800" dirty="0"/>
          </a:p>
        </p:txBody>
      </p:sp>
      <p:sp>
        <p:nvSpPr>
          <p:cNvPr id="3" name="Subtitle 2">
            <a:extLst>
              <a:ext uri="{FF2B5EF4-FFF2-40B4-BE49-F238E27FC236}">
                <a16:creationId xmlns:a16="http://schemas.microsoft.com/office/drawing/2014/main" id="{9F8A4DAA-7ECE-CAF4-9D02-AF42542D51DB}"/>
              </a:ext>
            </a:extLst>
          </p:cNvPr>
          <p:cNvSpPr>
            <a:spLocks noGrp="1"/>
          </p:cNvSpPr>
          <p:nvPr>
            <p:ph type="subTitle" idx="1"/>
          </p:nvPr>
        </p:nvSpPr>
        <p:spPr>
          <a:xfrm>
            <a:off x="1751012" y="1366888"/>
            <a:ext cx="8689976" cy="3890912"/>
          </a:xfrm>
        </p:spPr>
        <p:txBody>
          <a:bodyPr/>
          <a:lstStyle/>
          <a:p>
            <a:pPr marL="342900" indent="-342900" algn="l">
              <a:buFont typeface="Wingdings" panose="05000000000000000000" pitchFamily="2" charset="2"/>
              <a:buChar char="v"/>
            </a:pPr>
            <a:r>
              <a:rPr lang="en-IN" sz="2000" dirty="0">
                <a:solidFill>
                  <a:srgbClr val="002060"/>
                </a:solidFill>
                <a:latin typeface="Times New Roman" panose="02020603050405020304" pitchFamily="18" charset="0"/>
                <a:cs typeface="Times New Roman" panose="02020603050405020304" pitchFamily="18" charset="0"/>
              </a:rPr>
              <a:t>Publicity</a:t>
            </a:r>
          </a:p>
          <a:p>
            <a:pPr marL="342900" indent="-342900" algn="l">
              <a:buFont typeface="Wingdings" panose="05000000000000000000" pitchFamily="2" charset="2"/>
              <a:buChar char="v"/>
            </a:pPr>
            <a:r>
              <a:rPr lang="en-IN" sz="2000" dirty="0">
                <a:solidFill>
                  <a:srgbClr val="002060"/>
                </a:solidFill>
                <a:latin typeface="Times New Roman" panose="02020603050405020304" pitchFamily="18" charset="0"/>
                <a:cs typeface="Times New Roman" panose="02020603050405020304" pitchFamily="18" charset="0"/>
              </a:rPr>
              <a:t>Advertising</a:t>
            </a:r>
          </a:p>
          <a:p>
            <a:pPr marL="342900" indent="-342900" algn="l">
              <a:buFont typeface="Wingdings" panose="05000000000000000000" pitchFamily="2" charset="2"/>
              <a:buChar char="v"/>
            </a:pPr>
            <a:r>
              <a:rPr lang="en-IN" sz="2000" dirty="0">
                <a:solidFill>
                  <a:srgbClr val="002060"/>
                </a:solidFill>
                <a:latin typeface="Times New Roman" panose="02020603050405020304" pitchFamily="18" charset="0"/>
                <a:cs typeface="Times New Roman" panose="02020603050405020304" pitchFamily="18" charset="0"/>
              </a:rPr>
              <a:t>Sales promotion</a:t>
            </a:r>
          </a:p>
          <a:p>
            <a:pPr marL="342900" indent="-342900" algn="l">
              <a:buFont typeface="Wingdings" panose="05000000000000000000" pitchFamily="2" charset="2"/>
              <a:buChar char="v"/>
            </a:pPr>
            <a:r>
              <a:rPr lang="en-IN" sz="2000" dirty="0">
                <a:solidFill>
                  <a:srgbClr val="002060"/>
                </a:solidFill>
                <a:latin typeface="Times New Roman" panose="02020603050405020304" pitchFamily="18" charset="0"/>
                <a:cs typeface="Times New Roman" panose="02020603050405020304" pitchFamily="18" charset="0"/>
              </a:rPr>
              <a:t>Direct marketing</a:t>
            </a:r>
          </a:p>
          <a:p>
            <a:pPr marL="342900" indent="-342900" algn="l">
              <a:buFont typeface="Wingdings" panose="05000000000000000000" pitchFamily="2" charset="2"/>
              <a:buChar char="v"/>
            </a:pPr>
            <a:r>
              <a:rPr lang="en-IN" sz="2000" dirty="0">
                <a:solidFill>
                  <a:srgbClr val="002060"/>
                </a:solidFill>
                <a:latin typeface="Times New Roman" panose="02020603050405020304" pitchFamily="18" charset="0"/>
                <a:cs typeface="Times New Roman" panose="02020603050405020304" pitchFamily="18" charset="0"/>
              </a:rPr>
              <a:t>Special discount</a:t>
            </a:r>
          </a:p>
        </p:txBody>
      </p:sp>
      <p:pic>
        <p:nvPicPr>
          <p:cNvPr id="5" name="Picture 4">
            <a:extLst>
              <a:ext uri="{FF2B5EF4-FFF2-40B4-BE49-F238E27FC236}">
                <a16:creationId xmlns:a16="http://schemas.microsoft.com/office/drawing/2014/main" id="{57E97313-5FC3-6B25-CFF2-B735A80A2F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7149" y="1600200"/>
            <a:ext cx="3886348" cy="2659832"/>
          </a:xfrm>
          <a:prstGeom prst="rect">
            <a:avLst/>
          </a:prstGeom>
          <a:ln>
            <a:noFill/>
          </a:ln>
          <a:effectLst>
            <a:softEdge rad="112500"/>
          </a:effectLst>
        </p:spPr>
      </p:pic>
    </p:spTree>
    <p:extLst>
      <p:ext uri="{BB962C8B-B14F-4D97-AF65-F5344CB8AC3E}">
        <p14:creationId xmlns:p14="http://schemas.microsoft.com/office/powerpoint/2010/main" val="2467109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D8132-39D7-CAF0-16A2-6CAA5CF41F41}"/>
              </a:ext>
            </a:extLst>
          </p:cNvPr>
          <p:cNvSpPr>
            <a:spLocks noGrp="1"/>
          </p:cNvSpPr>
          <p:nvPr>
            <p:ph type="title"/>
          </p:nvPr>
        </p:nvSpPr>
        <p:spPr>
          <a:xfrm>
            <a:off x="0" y="9426"/>
            <a:ext cx="6043206" cy="633168"/>
          </a:xfrm>
        </p:spPr>
        <p:txBody>
          <a:bodyPr>
            <a:normAutofit/>
          </a:bodyPr>
          <a:lstStyle/>
          <a:p>
            <a:r>
              <a:rPr lang="en-IN" sz="2800" dirty="0">
                <a:latin typeface="Arial Black" panose="020B0A04020102020204" pitchFamily="34" charset="0"/>
              </a:rPr>
              <a:t>TARGET COUSTOMER BEING:</a:t>
            </a:r>
            <a:endParaRPr lang="en-IN" sz="2800" dirty="0"/>
          </a:p>
        </p:txBody>
      </p:sp>
      <p:sp>
        <p:nvSpPr>
          <p:cNvPr id="3" name="Content Placeholder 2">
            <a:extLst>
              <a:ext uri="{FF2B5EF4-FFF2-40B4-BE49-F238E27FC236}">
                <a16:creationId xmlns:a16="http://schemas.microsoft.com/office/drawing/2014/main" id="{4969475C-ACE2-04FD-EBF7-C9BFA8C6B149}"/>
              </a:ext>
            </a:extLst>
          </p:cNvPr>
          <p:cNvSpPr>
            <a:spLocks noGrp="1"/>
          </p:cNvSpPr>
          <p:nvPr>
            <p:ph idx="1"/>
          </p:nvPr>
        </p:nvSpPr>
        <p:spPr>
          <a:xfrm>
            <a:off x="692870" y="1791093"/>
            <a:ext cx="6820294" cy="3836710"/>
          </a:xfrm>
        </p:spPr>
        <p:txBody>
          <a:bodyPr/>
          <a:lstStyle/>
          <a:p>
            <a:pPr marL="342900" indent="-342900">
              <a:buFont typeface="Wingdings" panose="05000000000000000000" pitchFamily="2" charset="2"/>
              <a:buChar char="v"/>
            </a:pPr>
            <a:r>
              <a:rPr lang="en-IN" sz="2000" dirty="0">
                <a:solidFill>
                  <a:srgbClr val="002060"/>
                </a:solidFill>
                <a:latin typeface="Times New Roman" panose="02020603050405020304" pitchFamily="18" charset="0"/>
                <a:cs typeface="Times New Roman" panose="02020603050405020304" pitchFamily="18" charset="0"/>
              </a:rPr>
              <a:t>Sweets shops</a:t>
            </a:r>
          </a:p>
          <a:p>
            <a:pPr marL="342900" indent="-342900">
              <a:buFont typeface="Wingdings" panose="05000000000000000000" pitchFamily="2" charset="2"/>
              <a:buChar char="v"/>
            </a:pPr>
            <a:r>
              <a:rPr lang="en-IN" sz="2000" dirty="0">
                <a:solidFill>
                  <a:srgbClr val="002060"/>
                </a:solidFill>
                <a:latin typeface="Times New Roman" panose="02020603050405020304" pitchFamily="18" charset="0"/>
                <a:cs typeface="Times New Roman" panose="02020603050405020304" pitchFamily="18" charset="0"/>
              </a:rPr>
              <a:t>Hotels and restaurants</a:t>
            </a:r>
          </a:p>
          <a:p>
            <a:pPr marL="342900" indent="-342900">
              <a:buFont typeface="Wingdings" panose="05000000000000000000" pitchFamily="2" charset="2"/>
              <a:buChar char="v"/>
            </a:pPr>
            <a:r>
              <a:rPr lang="en-IN" sz="2000" dirty="0">
                <a:solidFill>
                  <a:srgbClr val="002060"/>
                </a:solidFill>
                <a:latin typeface="Times New Roman" panose="02020603050405020304" pitchFamily="18" charset="0"/>
                <a:cs typeface="Times New Roman" panose="02020603050405020304" pitchFamily="18" charset="0"/>
              </a:rPr>
              <a:t>Marriage and functions</a:t>
            </a:r>
          </a:p>
          <a:p>
            <a:pPr marL="342900" indent="-342900">
              <a:buFont typeface="Wingdings" panose="05000000000000000000" pitchFamily="2" charset="2"/>
              <a:buChar char="v"/>
            </a:pPr>
            <a:r>
              <a:rPr lang="en-IN" sz="2000" dirty="0">
                <a:solidFill>
                  <a:srgbClr val="002060"/>
                </a:solidFill>
                <a:latin typeface="Times New Roman" panose="02020603050405020304" pitchFamily="18" charset="0"/>
                <a:cs typeface="Times New Roman" panose="02020603050405020304" pitchFamily="18" charset="0"/>
              </a:rPr>
              <a:t>Wholesalers </a:t>
            </a:r>
          </a:p>
          <a:p>
            <a:pPr marL="342900" indent="-342900">
              <a:buFont typeface="Wingdings" panose="05000000000000000000" pitchFamily="2" charset="2"/>
              <a:buChar char="v"/>
            </a:pPr>
            <a:r>
              <a:rPr lang="en-IN" dirty="0">
                <a:solidFill>
                  <a:srgbClr val="002060"/>
                </a:solidFill>
                <a:latin typeface="Times New Roman" panose="02020603050405020304" pitchFamily="18" charset="0"/>
                <a:cs typeface="Times New Roman" panose="02020603050405020304" pitchFamily="18" charset="0"/>
              </a:rPr>
              <a:t>Tea shop</a:t>
            </a:r>
            <a:endParaRPr lang="en-IN" sz="2000" dirty="0">
              <a:solidFill>
                <a:srgbClr val="00206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41AF6211-D0E1-FBA0-E1F6-ED0B99B2C9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4203" y="2073308"/>
            <a:ext cx="4619232" cy="2197034"/>
          </a:xfrm>
          <a:prstGeom prst="rect">
            <a:avLst/>
          </a:prstGeom>
        </p:spPr>
      </p:pic>
    </p:spTree>
    <p:extLst>
      <p:ext uri="{BB962C8B-B14F-4D97-AF65-F5344CB8AC3E}">
        <p14:creationId xmlns:p14="http://schemas.microsoft.com/office/powerpoint/2010/main" val="3750839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F7D2E-8A9A-466D-278A-BC8B5E6FB3DD}"/>
              </a:ext>
            </a:extLst>
          </p:cNvPr>
          <p:cNvSpPr>
            <a:spLocks noGrp="1"/>
          </p:cNvSpPr>
          <p:nvPr>
            <p:ph type="ctrTitle"/>
          </p:nvPr>
        </p:nvSpPr>
        <p:spPr>
          <a:xfrm>
            <a:off x="0" y="0"/>
            <a:ext cx="3424303" cy="582220"/>
          </a:xfrm>
        </p:spPr>
        <p:txBody>
          <a:bodyPr>
            <a:normAutofit/>
          </a:bodyPr>
          <a:lstStyle/>
          <a:p>
            <a:r>
              <a:rPr lang="en-IN" sz="2800" dirty="0">
                <a:latin typeface="Arial Black" panose="020B0A04020102020204" pitchFamily="34" charset="0"/>
              </a:rPr>
              <a:t>CONCLUSION:</a:t>
            </a:r>
            <a:endParaRPr lang="en-IN" sz="2800" dirty="0"/>
          </a:p>
        </p:txBody>
      </p:sp>
      <p:sp>
        <p:nvSpPr>
          <p:cNvPr id="3" name="Subtitle 2">
            <a:extLst>
              <a:ext uri="{FF2B5EF4-FFF2-40B4-BE49-F238E27FC236}">
                <a16:creationId xmlns:a16="http://schemas.microsoft.com/office/drawing/2014/main" id="{09E5A00D-E88B-0B63-3E27-2D247F11E484}"/>
              </a:ext>
            </a:extLst>
          </p:cNvPr>
          <p:cNvSpPr>
            <a:spLocks noGrp="1"/>
          </p:cNvSpPr>
          <p:nvPr>
            <p:ph type="subTitle" idx="1"/>
          </p:nvPr>
        </p:nvSpPr>
        <p:spPr>
          <a:xfrm>
            <a:off x="487820" y="1715680"/>
            <a:ext cx="8689976" cy="3956900"/>
          </a:xfrm>
        </p:spPr>
        <p:txBody>
          <a:bodyPr/>
          <a:lstStyle/>
          <a:p>
            <a:pPr marL="342900" indent="-342900" algn="l">
              <a:buFont typeface="Wingdings" panose="05000000000000000000" pitchFamily="2" charset="2"/>
              <a:buChar char="v"/>
            </a:pPr>
            <a:r>
              <a:rPr lang="en-US" sz="2000" b="0" i="0" cap="none" dirty="0">
                <a:solidFill>
                  <a:srgbClr val="002060"/>
                </a:solidFill>
                <a:effectLst/>
                <a:latin typeface="Times New Roman" panose="02020603050405020304" pitchFamily="18" charset="0"/>
                <a:cs typeface="Times New Roman" panose="02020603050405020304" pitchFamily="18" charset="0"/>
              </a:rPr>
              <a:t>A business plan conclusion is</a:t>
            </a:r>
            <a:r>
              <a:rPr lang="en-US" sz="2000" cap="none" dirty="0">
                <a:solidFill>
                  <a:srgbClr val="002060"/>
                </a:solidFill>
                <a:effectLst/>
                <a:latin typeface="Times New Roman" panose="02020603050405020304" pitchFamily="18" charset="0"/>
                <a:cs typeface="Times New Roman" panose="02020603050405020304" pitchFamily="18" charset="0"/>
              </a:rPr>
              <a:t> a summary of a business plan's strengths designed to convince the reader of the company's success</a:t>
            </a:r>
            <a:r>
              <a:rPr lang="en-US" sz="2000" b="0" i="0" cap="none" dirty="0">
                <a:solidFill>
                  <a:srgbClr val="002060"/>
                </a:solidFill>
                <a:effectLst/>
                <a:latin typeface="Times New Roman" panose="02020603050405020304" pitchFamily="18" charset="0"/>
                <a:cs typeface="Times New Roman" panose="02020603050405020304" pitchFamily="18" charset="0"/>
              </a:rPr>
              <a:t>. </a:t>
            </a:r>
          </a:p>
          <a:p>
            <a:pPr marL="342900" indent="-342900" algn="l">
              <a:buFont typeface="Wingdings" panose="05000000000000000000" pitchFamily="2" charset="2"/>
              <a:buChar char="v"/>
            </a:pPr>
            <a:r>
              <a:rPr lang="en-US" sz="2000" b="0" i="0" cap="none" dirty="0">
                <a:solidFill>
                  <a:srgbClr val="002060"/>
                </a:solidFill>
                <a:effectLst/>
                <a:latin typeface="Times New Roman" panose="02020603050405020304" pitchFamily="18" charset="0"/>
                <a:cs typeface="Times New Roman" panose="02020603050405020304" pitchFamily="18" charset="0"/>
              </a:rPr>
              <a:t>Because companies typically create business plans to get funding or investors, the conclusion should focus on how the organization makes money and why it is a good investment</a:t>
            </a:r>
            <a:r>
              <a:rPr lang="en-US" sz="2000" b="0" i="0" dirty="0">
                <a:solidFill>
                  <a:srgbClr val="002060"/>
                </a:solidFill>
                <a:effectLst/>
                <a:latin typeface="Times New Roman" panose="02020603050405020304" pitchFamily="18" charset="0"/>
                <a:cs typeface="Times New Roman" panose="02020603050405020304" pitchFamily="18" charset="0"/>
              </a:rPr>
              <a:t>.</a:t>
            </a:r>
            <a:endParaRPr lang="en-IN" sz="2000" dirty="0">
              <a:solidFill>
                <a:srgbClr val="002060"/>
              </a:solidFill>
              <a:latin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val="3336784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F6A67-EC67-9FBD-DC3E-CE9CE9B02DEF}"/>
              </a:ext>
            </a:extLst>
          </p:cNvPr>
          <p:cNvSpPr>
            <a:spLocks noGrp="1"/>
          </p:cNvSpPr>
          <p:nvPr>
            <p:ph type="title"/>
          </p:nvPr>
        </p:nvSpPr>
        <p:spPr>
          <a:xfrm>
            <a:off x="838200" y="1197204"/>
            <a:ext cx="10515600" cy="3497344"/>
          </a:xfrm>
        </p:spPr>
        <p:txBody>
          <a:bodyPr>
            <a:prstTxWarp prst="textTriangleInverted">
              <a:avLst/>
            </a:prstTxWarp>
          </a:bodyPr>
          <a:lstStyle/>
          <a:p>
            <a:r>
              <a:rPr lang="en-US"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THANK YOU</a:t>
            </a:r>
            <a:endParaRPr lang="en-IN"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1395889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E816E-1B19-46A6-9F6F-5ADCB6B9E688}"/>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52F8379-56C6-476E-A548-F61BCCEEAB42}"/>
              </a:ext>
            </a:extLst>
          </p:cNvPr>
          <p:cNvPicPr>
            <a:picLocks noGrp="1" noChangeAspect="1"/>
          </p:cNvPicPr>
          <p:nvPr>
            <p:ph sz="quarter" idx="13"/>
          </p:nvPr>
        </p:nvPicPr>
        <p:blipFill>
          <a:blip r:embed="rId2"/>
          <a:stretch>
            <a:fillRect/>
          </a:stretch>
        </p:blipFill>
        <p:spPr>
          <a:xfrm>
            <a:off x="2931736" y="543500"/>
            <a:ext cx="5203595" cy="5814223"/>
          </a:xfrm>
          <a:prstGeom prst="rect">
            <a:avLst/>
          </a:prstGeom>
        </p:spPr>
      </p:pic>
    </p:spTree>
    <p:extLst>
      <p:ext uri="{BB962C8B-B14F-4D97-AF65-F5344CB8AC3E}">
        <p14:creationId xmlns:p14="http://schemas.microsoft.com/office/powerpoint/2010/main" val="1454573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11B54-C998-F8F7-F918-61B05A2B4F99}"/>
              </a:ext>
            </a:extLst>
          </p:cNvPr>
          <p:cNvSpPr>
            <a:spLocks noGrp="1"/>
          </p:cNvSpPr>
          <p:nvPr>
            <p:ph type="ctrTitle"/>
          </p:nvPr>
        </p:nvSpPr>
        <p:spPr>
          <a:xfrm>
            <a:off x="0" y="0"/>
            <a:ext cx="3408591" cy="510616"/>
          </a:xfrm>
        </p:spPr>
        <p:txBody>
          <a:bodyPr>
            <a:normAutofit/>
          </a:bodyPr>
          <a:lstStyle/>
          <a:p>
            <a:r>
              <a:rPr lang="en-US" sz="2800" dirty="0">
                <a:latin typeface="Arial Black" panose="020B0A04020102020204" pitchFamily="34" charset="0"/>
              </a:rPr>
              <a:t>Introduction:</a:t>
            </a:r>
            <a:endParaRPr lang="en-IN" sz="2800" dirty="0">
              <a:latin typeface="Arial Black" panose="020B0A04020102020204" pitchFamily="34" charset="0"/>
            </a:endParaRPr>
          </a:p>
        </p:txBody>
      </p:sp>
      <p:sp>
        <p:nvSpPr>
          <p:cNvPr id="3" name="Subtitle 2">
            <a:extLst>
              <a:ext uri="{FF2B5EF4-FFF2-40B4-BE49-F238E27FC236}">
                <a16:creationId xmlns:a16="http://schemas.microsoft.com/office/drawing/2014/main" id="{5732B41C-5B6A-24FD-6680-42062DC7E95B}"/>
              </a:ext>
            </a:extLst>
          </p:cNvPr>
          <p:cNvSpPr>
            <a:spLocks noGrp="1"/>
          </p:cNvSpPr>
          <p:nvPr>
            <p:ph type="subTitle" idx="1"/>
          </p:nvPr>
        </p:nvSpPr>
        <p:spPr>
          <a:xfrm>
            <a:off x="716437" y="1517716"/>
            <a:ext cx="10312924" cy="3740084"/>
          </a:xfrm>
        </p:spPr>
        <p:txBody>
          <a:bodyPr/>
          <a:lstStyle/>
          <a:p>
            <a:pPr marL="342900" indent="-342900" algn="l">
              <a:buFont typeface="Wingdings" panose="05000000000000000000" pitchFamily="2" charset="2"/>
              <a:buChar char="v"/>
            </a:pPr>
            <a:r>
              <a:rPr lang="en-US" sz="2400" cap="none" dirty="0">
                <a:solidFill>
                  <a:srgbClr val="002060"/>
                </a:solidFill>
                <a:effectLst/>
                <a:latin typeface="Times New Roman" panose="02020603050405020304" pitchFamily="18" charset="0"/>
                <a:cs typeface="Times New Roman" panose="02020603050405020304" pitchFamily="18" charset="0"/>
              </a:rPr>
              <a:t>Business is any economic activity that includes the purchase or sale of goods or services with the basic objective of earning profit and satisfying the individuals' needs of the society.</a:t>
            </a:r>
          </a:p>
          <a:p>
            <a:pPr marL="342900" indent="-342900" algn="l">
              <a:buFont typeface="Wingdings" panose="05000000000000000000" pitchFamily="2" charset="2"/>
              <a:buChar char="v"/>
            </a:pPr>
            <a:r>
              <a:rPr lang="en-US" sz="2400" cap="none" dirty="0">
                <a:solidFill>
                  <a:srgbClr val="002060"/>
                </a:solidFill>
                <a:effectLst/>
                <a:latin typeface="Times New Roman" panose="02020603050405020304" pitchFamily="18" charset="0"/>
                <a:cs typeface="Times New Roman" panose="02020603050405020304" pitchFamily="18" charset="0"/>
              </a:rPr>
              <a:t> Business activities can be classified into two categories: industry and commerce</a:t>
            </a:r>
            <a:r>
              <a:rPr lang="en-US" sz="2000" dirty="0">
                <a:solidFill>
                  <a:srgbClr val="002060"/>
                </a:solidFill>
                <a:effectLst/>
                <a:latin typeface="Times New Roman" panose="02020603050405020304" pitchFamily="18" charset="0"/>
                <a:cs typeface="Times New Roman" panose="02020603050405020304" pitchFamily="18" charset="0"/>
              </a:rPr>
              <a:t>.</a:t>
            </a:r>
            <a:endParaRPr lang="en-IN" sz="2000" dirty="0">
              <a:solidFill>
                <a:srgbClr val="002060"/>
              </a:solidFill>
              <a:latin typeface="Times New Roman" panose="02020603050405020304" pitchFamily="18" charset="0"/>
              <a:cs typeface="Times New Roman" panose="02020603050405020304" pitchFamily="18" charset="0"/>
            </a:endParaRPr>
          </a:p>
          <a:p>
            <a:endParaRPr lang="en-IN" dirty="0"/>
          </a:p>
        </p:txBody>
      </p:sp>
      <p:pic>
        <p:nvPicPr>
          <p:cNvPr id="5" name="Picture 4">
            <a:extLst>
              <a:ext uri="{FF2B5EF4-FFF2-40B4-BE49-F238E27FC236}">
                <a16:creationId xmlns:a16="http://schemas.microsoft.com/office/drawing/2014/main" id="{D6C93D07-A8F0-71E5-D10D-287F74A22F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6198" y="3807053"/>
            <a:ext cx="5005633" cy="2235527"/>
          </a:xfrm>
          <a:prstGeom prst="rect">
            <a:avLst/>
          </a:prstGeom>
        </p:spPr>
      </p:pic>
    </p:spTree>
    <p:extLst>
      <p:ext uri="{BB962C8B-B14F-4D97-AF65-F5344CB8AC3E}">
        <p14:creationId xmlns:p14="http://schemas.microsoft.com/office/powerpoint/2010/main" val="557605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ADA79-0896-7860-0BBE-205572D2992D}"/>
              </a:ext>
            </a:extLst>
          </p:cNvPr>
          <p:cNvSpPr>
            <a:spLocks noGrp="1"/>
          </p:cNvSpPr>
          <p:nvPr>
            <p:ph type="ctrTitle"/>
          </p:nvPr>
        </p:nvSpPr>
        <p:spPr>
          <a:xfrm>
            <a:off x="-84842" y="358218"/>
            <a:ext cx="4357557" cy="584462"/>
          </a:xfrm>
        </p:spPr>
        <p:txBody>
          <a:bodyPr>
            <a:normAutofit/>
          </a:bodyPr>
          <a:lstStyle/>
          <a:p>
            <a:r>
              <a:rPr lang="en-IN" sz="2800" dirty="0">
                <a:latin typeface="Arial Black" panose="020B0A04020102020204" pitchFamily="34" charset="0"/>
              </a:rPr>
              <a:t>MARKET SURVEY:</a:t>
            </a:r>
            <a:endParaRPr lang="en-IN" sz="2800" dirty="0"/>
          </a:p>
        </p:txBody>
      </p:sp>
      <p:sp>
        <p:nvSpPr>
          <p:cNvPr id="3" name="Subtitle 2">
            <a:extLst>
              <a:ext uri="{FF2B5EF4-FFF2-40B4-BE49-F238E27FC236}">
                <a16:creationId xmlns:a16="http://schemas.microsoft.com/office/drawing/2014/main" id="{DCF62815-7ACA-6138-5B05-4717C4CEC9F1}"/>
              </a:ext>
            </a:extLst>
          </p:cNvPr>
          <p:cNvSpPr>
            <a:spLocks noGrp="1"/>
          </p:cNvSpPr>
          <p:nvPr>
            <p:ph type="subTitle" idx="1"/>
          </p:nvPr>
        </p:nvSpPr>
        <p:spPr>
          <a:xfrm>
            <a:off x="386500" y="1517715"/>
            <a:ext cx="10737129" cy="3355942"/>
          </a:xfrm>
        </p:spPr>
        <p:txBody>
          <a:bodyPr>
            <a:normAutofit/>
          </a:bodyPr>
          <a:lstStyle/>
          <a:p>
            <a:pPr marL="342900" indent="-342900" algn="l">
              <a:buFont typeface="Wingdings" panose="05000000000000000000" pitchFamily="2" charset="2"/>
              <a:buChar char="v"/>
            </a:pPr>
            <a:r>
              <a:rPr lang="en-US" sz="2000" cap="none" dirty="0">
                <a:solidFill>
                  <a:srgbClr val="002060"/>
                </a:solidFill>
                <a:latin typeface="Times New Roman" panose="02020603050405020304" pitchFamily="18" charset="0"/>
                <a:cs typeface="Times New Roman" panose="02020603050405020304" pitchFamily="18" charset="0"/>
              </a:rPr>
              <a:t>You must research to decide exactly what the public is interested in. This will also help you know if the frozen milk business will sustain itself in your region.</a:t>
            </a:r>
          </a:p>
          <a:p>
            <a:pPr marL="342900" indent="-342900" algn="l">
              <a:buFont typeface="Wingdings" panose="05000000000000000000" pitchFamily="2" charset="2"/>
              <a:buChar char="v"/>
            </a:pPr>
            <a:r>
              <a:rPr lang="en-US" sz="2000" cap="none" dirty="0">
                <a:solidFill>
                  <a:srgbClr val="002060"/>
                </a:solidFill>
                <a:latin typeface="Times New Roman" panose="02020603050405020304" pitchFamily="18" charset="0"/>
                <a:cs typeface="Times New Roman" panose="02020603050405020304" pitchFamily="18" charset="0"/>
              </a:rPr>
              <a:t> One of the keys to success in any business is presuming out what customers desire and how they require it and providing it to them the way they assume is the perfect plan.</a:t>
            </a:r>
          </a:p>
          <a:p>
            <a:pPr marL="342900" indent="-342900" algn="l">
              <a:buFont typeface="Wingdings" panose="05000000000000000000" pitchFamily="2" charset="2"/>
              <a:buChar char="v"/>
            </a:pPr>
            <a:r>
              <a:rPr lang="en-US" sz="2000" cap="none" dirty="0">
                <a:solidFill>
                  <a:srgbClr val="002060"/>
                </a:solidFill>
                <a:latin typeface="Times New Roman" panose="02020603050405020304" pitchFamily="18" charset="0"/>
                <a:cs typeface="Times New Roman" panose="02020603050405020304" pitchFamily="18" charset="0"/>
              </a:rPr>
              <a:t>During your research, you may explore some fascinating data that will help raise your business</a:t>
            </a:r>
            <a:r>
              <a:rPr lang="en-US" sz="2000" dirty="0">
                <a:solidFill>
                  <a:srgbClr val="002060"/>
                </a:solidFill>
                <a:latin typeface="Times New Roman" panose="02020603050405020304" pitchFamily="18" charset="0"/>
                <a:cs typeface="Times New Roman" panose="02020603050405020304" pitchFamily="18" charset="0"/>
              </a:rPr>
              <a:t>.</a:t>
            </a:r>
          </a:p>
        </p:txBody>
      </p:sp>
      <p:pic>
        <p:nvPicPr>
          <p:cNvPr id="5" name="Picture 4">
            <a:extLst>
              <a:ext uri="{FF2B5EF4-FFF2-40B4-BE49-F238E27FC236}">
                <a16:creationId xmlns:a16="http://schemas.microsoft.com/office/drawing/2014/main" id="{68BAFBA7-FAEE-C0E8-A285-0AABBAEF65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9521" y="4561393"/>
            <a:ext cx="3949831" cy="2155319"/>
          </a:xfrm>
          <a:prstGeom prst="rect">
            <a:avLst/>
          </a:prstGeom>
        </p:spPr>
      </p:pic>
    </p:spTree>
    <p:extLst>
      <p:ext uri="{BB962C8B-B14F-4D97-AF65-F5344CB8AC3E}">
        <p14:creationId xmlns:p14="http://schemas.microsoft.com/office/powerpoint/2010/main" val="2033065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CC281-FECA-6C3A-A9F5-3167AD64CC6C}"/>
              </a:ext>
            </a:extLst>
          </p:cNvPr>
          <p:cNvSpPr>
            <a:spLocks noGrp="1"/>
          </p:cNvSpPr>
          <p:nvPr>
            <p:ph type="ctrTitle"/>
          </p:nvPr>
        </p:nvSpPr>
        <p:spPr>
          <a:xfrm>
            <a:off x="0" y="348792"/>
            <a:ext cx="3893271" cy="480881"/>
          </a:xfrm>
        </p:spPr>
        <p:txBody>
          <a:bodyPr>
            <a:normAutofit/>
          </a:bodyPr>
          <a:lstStyle/>
          <a:p>
            <a:r>
              <a:rPr lang="en-IN" sz="2800" dirty="0">
                <a:latin typeface="Arial Black" panose="020B0A04020102020204" pitchFamily="34" charset="0"/>
              </a:rPr>
              <a:t>LOCATION CHOSE:</a:t>
            </a:r>
            <a:endParaRPr lang="en-IN" sz="2800" dirty="0"/>
          </a:p>
        </p:txBody>
      </p:sp>
      <p:sp>
        <p:nvSpPr>
          <p:cNvPr id="3" name="Subtitle 2">
            <a:extLst>
              <a:ext uri="{FF2B5EF4-FFF2-40B4-BE49-F238E27FC236}">
                <a16:creationId xmlns:a16="http://schemas.microsoft.com/office/drawing/2014/main" id="{8B40B72E-DB04-4C3F-86DA-0D6B66D5345B}"/>
              </a:ext>
            </a:extLst>
          </p:cNvPr>
          <p:cNvSpPr>
            <a:spLocks noGrp="1"/>
          </p:cNvSpPr>
          <p:nvPr>
            <p:ph type="subTitle" idx="1"/>
          </p:nvPr>
        </p:nvSpPr>
        <p:spPr>
          <a:xfrm>
            <a:off x="780051" y="1375136"/>
            <a:ext cx="8689976" cy="3913302"/>
          </a:xfrm>
        </p:spPr>
        <p:txBody>
          <a:bodyPr>
            <a:normAutofit/>
          </a:bodyPr>
          <a:lstStyle/>
          <a:p>
            <a:pPr marL="342900" indent="-342900" algn="just">
              <a:buFont typeface="Wingdings" panose="05000000000000000000" pitchFamily="2" charset="2"/>
              <a:buChar char="v"/>
            </a:pPr>
            <a:r>
              <a:rPr lang="en-US" sz="2000" cap="none" dirty="0">
                <a:solidFill>
                  <a:srgbClr val="002060"/>
                </a:solidFill>
                <a:latin typeface="Times New Roman" panose="02020603050405020304" pitchFamily="18" charset="0"/>
                <a:cs typeface="Times New Roman" panose="02020603050405020304" pitchFamily="18" charset="0"/>
              </a:rPr>
              <a:t>In order to select the location, you must consider the area where you want to open the sweet curd industry.</a:t>
            </a:r>
          </a:p>
          <a:p>
            <a:pPr marL="342900" indent="-342900" algn="just">
              <a:buFont typeface="Wingdings" panose="05000000000000000000" pitchFamily="2" charset="2"/>
              <a:buChar char="v"/>
            </a:pPr>
            <a:r>
              <a:rPr lang="en-US" sz="2000" cap="none" dirty="0">
                <a:solidFill>
                  <a:srgbClr val="002060"/>
                </a:solidFill>
                <a:latin typeface="Times New Roman" panose="02020603050405020304" pitchFamily="18" charset="0"/>
                <a:cs typeface="Times New Roman" panose="02020603050405020304" pitchFamily="18" charset="0"/>
              </a:rPr>
              <a:t> You should go to the city, suburban, and rural area but make sure you should choose the pollution free area. </a:t>
            </a:r>
          </a:p>
          <a:p>
            <a:pPr marL="342900" indent="-342900" algn="just">
              <a:buFont typeface="Wingdings" panose="05000000000000000000" pitchFamily="2" charset="2"/>
              <a:buChar char="v"/>
            </a:pPr>
            <a:r>
              <a:rPr lang="en-US" sz="2000" cap="none" dirty="0">
                <a:solidFill>
                  <a:srgbClr val="002060"/>
                </a:solidFill>
                <a:latin typeface="Times New Roman" panose="02020603050405020304" pitchFamily="18" charset="0"/>
                <a:cs typeface="Times New Roman" panose="02020603050405020304" pitchFamily="18" charset="0"/>
              </a:rPr>
              <a:t>You should also make a rough plan and estimation of your spending. Because sweet card industry requires so much money and investment in order to make the building.</a:t>
            </a:r>
          </a:p>
          <a:p>
            <a:pPr marL="342900" indent="-342900" algn="just">
              <a:buFont typeface="Wingdings" panose="05000000000000000000" pitchFamily="2" charset="2"/>
              <a:buChar char="v"/>
            </a:pPr>
            <a:r>
              <a:rPr lang="en-US" sz="2000" cap="none" dirty="0">
                <a:solidFill>
                  <a:srgbClr val="002060"/>
                </a:solidFill>
                <a:latin typeface="Times New Roman" panose="02020603050405020304" pitchFamily="18" charset="0"/>
                <a:cs typeface="Times New Roman" panose="02020603050405020304" pitchFamily="18" charset="0"/>
              </a:rPr>
              <a:t> You need more money to buy bricks, cement, and some other things which are necessary to make the building</a:t>
            </a:r>
            <a:r>
              <a:rPr lang="en-US" dirty="0">
                <a:solidFill>
                  <a:srgbClr val="002060"/>
                </a:solidFill>
              </a:rPr>
              <a:t>.</a:t>
            </a:r>
          </a:p>
          <a:p>
            <a:pPr algn="l"/>
            <a:endParaRPr lang="en-IN" dirty="0"/>
          </a:p>
        </p:txBody>
      </p:sp>
      <p:pic>
        <p:nvPicPr>
          <p:cNvPr id="5" name="Picture 4">
            <a:extLst>
              <a:ext uri="{FF2B5EF4-FFF2-40B4-BE49-F238E27FC236}">
                <a16:creationId xmlns:a16="http://schemas.microsoft.com/office/drawing/2014/main" id="{EEE9F6CA-1327-D52A-8642-E9A988619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7748" y="5288438"/>
            <a:ext cx="2622026" cy="1516315"/>
          </a:xfrm>
          <a:prstGeom prst="rect">
            <a:avLst/>
          </a:prstGeom>
        </p:spPr>
      </p:pic>
    </p:spTree>
    <p:extLst>
      <p:ext uri="{BB962C8B-B14F-4D97-AF65-F5344CB8AC3E}">
        <p14:creationId xmlns:p14="http://schemas.microsoft.com/office/powerpoint/2010/main" val="2639144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7174399-D450-D6E0-82AE-06D267455893}"/>
              </a:ext>
            </a:extLst>
          </p:cNvPr>
          <p:cNvSpPr>
            <a:spLocks noGrp="1"/>
          </p:cNvSpPr>
          <p:nvPr>
            <p:ph type="subTitle" idx="1"/>
          </p:nvPr>
        </p:nvSpPr>
        <p:spPr/>
        <p:txBody>
          <a:bodyPr/>
          <a:lstStyle/>
          <a:p>
            <a:endParaRPr lang="en-IN" dirty="0"/>
          </a:p>
        </p:txBody>
      </p:sp>
      <p:sp>
        <p:nvSpPr>
          <p:cNvPr id="4" name="Title 1">
            <a:extLst>
              <a:ext uri="{FF2B5EF4-FFF2-40B4-BE49-F238E27FC236}">
                <a16:creationId xmlns:a16="http://schemas.microsoft.com/office/drawing/2014/main" id="{374D46A8-26AB-B85C-D506-5DC3FB1B132D}"/>
              </a:ext>
            </a:extLst>
          </p:cNvPr>
          <p:cNvSpPr>
            <a:spLocks noGrp="1"/>
          </p:cNvSpPr>
          <p:nvPr>
            <p:ph type="ctrTitle"/>
          </p:nvPr>
        </p:nvSpPr>
        <p:spPr>
          <a:xfrm>
            <a:off x="2865748" y="0"/>
            <a:ext cx="5510769" cy="763653"/>
          </a:xfrm>
        </p:spPr>
        <p:style>
          <a:lnRef idx="1">
            <a:schemeClr val="accent2"/>
          </a:lnRef>
          <a:fillRef idx="2">
            <a:schemeClr val="accent2"/>
          </a:fillRef>
          <a:effectRef idx="1">
            <a:schemeClr val="accent2"/>
          </a:effectRef>
          <a:fontRef idx="minor">
            <a:schemeClr val="dk1"/>
          </a:fontRef>
        </p:style>
        <p:txBody>
          <a:bodyPr>
            <a:normAutofit/>
          </a:bodyPr>
          <a:lstStyle/>
          <a:p>
            <a:r>
              <a:rPr lang="en-IN" sz="3200" dirty="0">
                <a:solidFill>
                  <a:srgbClr val="0070C0"/>
                </a:solidFill>
                <a:latin typeface="Arial Black" panose="020B0A04020102020204" pitchFamily="34" charset="0"/>
              </a:rPr>
              <a:t>INVESTMENT:</a:t>
            </a:r>
          </a:p>
        </p:txBody>
      </p:sp>
      <p:sp>
        <p:nvSpPr>
          <p:cNvPr id="5" name="Arrow: Down 4">
            <a:extLst>
              <a:ext uri="{FF2B5EF4-FFF2-40B4-BE49-F238E27FC236}">
                <a16:creationId xmlns:a16="http://schemas.microsoft.com/office/drawing/2014/main" id="{0A09705F-9FC3-0BE7-61F1-92D3963EB4BC}"/>
              </a:ext>
            </a:extLst>
          </p:cNvPr>
          <p:cNvSpPr/>
          <p:nvPr/>
        </p:nvSpPr>
        <p:spPr>
          <a:xfrm>
            <a:off x="5269584" y="836548"/>
            <a:ext cx="518474" cy="7636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Subtitle 2">
            <a:extLst>
              <a:ext uri="{FF2B5EF4-FFF2-40B4-BE49-F238E27FC236}">
                <a16:creationId xmlns:a16="http://schemas.microsoft.com/office/drawing/2014/main" id="{8D3C7664-FD93-A926-E670-67111BFDA54C}"/>
              </a:ext>
            </a:extLst>
          </p:cNvPr>
          <p:cNvSpPr txBox="1">
            <a:spLocks/>
          </p:cNvSpPr>
          <p:nvPr/>
        </p:nvSpPr>
        <p:spPr>
          <a:xfrm>
            <a:off x="2909740" y="1707880"/>
            <a:ext cx="5194168" cy="763653"/>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Autofit/>
          </a:bodyPr>
          <a:lstStyle>
            <a:lvl1pPr marL="0" indent="0" algn="ctr" defTabSz="914400" rtl="0" eaLnBrk="1" latinLnBrk="0" hangingPunct="1">
              <a:lnSpc>
                <a:spcPct val="120000"/>
              </a:lnSpc>
              <a:spcBef>
                <a:spcPts val="1000"/>
              </a:spcBef>
              <a:buClr>
                <a:schemeClr val="tx1"/>
              </a:buClr>
              <a:buFont typeface="Arial" panose="020B0604020202020204" pitchFamily="34" charset="0"/>
              <a:buNone/>
              <a:defRPr sz="2200" kern="1200" cap="all" baseline="0">
                <a:solidFill>
                  <a:schemeClr val="bg1">
                    <a:lumMod val="50000"/>
                  </a:schemeClr>
                </a:solidFill>
                <a:effectLst/>
                <a:latin typeface="+mn-lt"/>
                <a:ea typeface="+mn-ea"/>
                <a:cs typeface="+mn-cs"/>
              </a:defRPr>
            </a:lvl1pPr>
            <a:lvl2pPr marL="457200" indent="0" algn="ctr" defTabSz="914400" rtl="0" eaLnBrk="1" latinLnBrk="0" hangingPunct="1">
              <a:lnSpc>
                <a:spcPct val="120000"/>
              </a:lnSpc>
              <a:spcBef>
                <a:spcPts val="500"/>
              </a:spcBef>
              <a:buClr>
                <a:schemeClr val="tx1"/>
              </a:buClr>
              <a:buFont typeface="Arial" panose="020B0604020202020204" pitchFamily="34" charset="0"/>
              <a:buNone/>
              <a:defRPr sz="2000" kern="1200" cap="all" baseline="0">
                <a:solidFill>
                  <a:schemeClr val="lt1"/>
                </a:solidFill>
                <a:effectLst/>
                <a:latin typeface="+mn-lt"/>
                <a:ea typeface="+mn-ea"/>
                <a:cs typeface="+mn-cs"/>
              </a:defRPr>
            </a:lvl2pPr>
            <a:lvl3pPr marL="914400" indent="0" algn="ctr" defTabSz="914400" rtl="0" eaLnBrk="1" latinLnBrk="0" hangingPunct="1">
              <a:lnSpc>
                <a:spcPct val="120000"/>
              </a:lnSpc>
              <a:spcBef>
                <a:spcPts val="500"/>
              </a:spcBef>
              <a:buClr>
                <a:schemeClr val="tx1"/>
              </a:buClr>
              <a:buFont typeface="Arial" panose="020B0604020202020204" pitchFamily="34" charset="0"/>
              <a:buNone/>
              <a:defRPr sz="1800" kern="1200" cap="all" baseline="0">
                <a:solidFill>
                  <a:schemeClr val="lt1"/>
                </a:solidFill>
                <a:effectLst/>
                <a:latin typeface="+mn-lt"/>
                <a:ea typeface="+mn-ea"/>
                <a:cs typeface="+mn-cs"/>
              </a:defRPr>
            </a:lvl3pPr>
            <a:lvl4pPr marL="1371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lt1"/>
                </a:solidFill>
                <a:effectLst/>
                <a:latin typeface="+mn-lt"/>
                <a:ea typeface="+mn-ea"/>
                <a:cs typeface="+mn-cs"/>
              </a:defRPr>
            </a:lvl4pPr>
            <a:lvl5pPr marL="18288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lt1"/>
                </a:solidFill>
                <a:effectLst/>
                <a:latin typeface="+mn-lt"/>
                <a:ea typeface="+mn-ea"/>
                <a:cs typeface="+mn-cs"/>
              </a:defRPr>
            </a:lvl5pPr>
            <a:lvl6pPr marL="22860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lt1"/>
                </a:solidFill>
                <a:effectLst/>
                <a:latin typeface="+mn-lt"/>
                <a:ea typeface="+mn-ea"/>
                <a:cs typeface="+mn-cs"/>
              </a:defRPr>
            </a:lvl6pPr>
            <a:lvl7pPr marL="27432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lt1"/>
                </a:solidFill>
                <a:effectLst/>
                <a:latin typeface="+mn-lt"/>
                <a:ea typeface="+mn-ea"/>
                <a:cs typeface="+mn-cs"/>
              </a:defRPr>
            </a:lvl7pPr>
            <a:lvl8pPr marL="32004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lt1"/>
                </a:solidFill>
                <a:effectLst/>
                <a:latin typeface="+mn-lt"/>
                <a:ea typeface="+mn-ea"/>
                <a:cs typeface="+mn-cs"/>
              </a:defRPr>
            </a:lvl8pPr>
            <a:lvl9pPr marL="3657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lt1"/>
                </a:solidFill>
                <a:effectLst/>
                <a:latin typeface="+mn-lt"/>
                <a:ea typeface="+mn-ea"/>
                <a:cs typeface="+mn-cs"/>
              </a:defRPr>
            </a:lvl9pPr>
          </a:lstStyle>
          <a:p>
            <a:r>
              <a:rPr lang="en-IN" sz="2400" dirty="0">
                <a:solidFill>
                  <a:srgbClr val="0070C0"/>
                </a:solidFill>
                <a:latin typeface="Algerian" panose="04020705040A02060702" pitchFamily="82" charset="0"/>
              </a:rPr>
              <a:t>CAPITAL 20-30 LAKHS</a:t>
            </a:r>
          </a:p>
        </p:txBody>
      </p:sp>
      <p:pic>
        <p:nvPicPr>
          <p:cNvPr id="7" name="Picture 6">
            <a:extLst>
              <a:ext uri="{FF2B5EF4-FFF2-40B4-BE49-F238E27FC236}">
                <a16:creationId xmlns:a16="http://schemas.microsoft.com/office/drawing/2014/main" id="{43CFC0D4-49AE-7334-52FF-54E9E2CC03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3541" y="2698261"/>
            <a:ext cx="3865825" cy="2059566"/>
          </a:xfrm>
          <a:prstGeom prst="rect">
            <a:avLst/>
          </a:prstGeom>
        </p:spPr>
      </p:pic>
      <p:pic>
        <p:nvPicPr>
          <p:cNvPr id="8" name="Picture 7">
            <a:extLst>
              <a:ext uri="{FF2B5EF4-FFF2-40B4-BE49-F238E27FC236}">
                <a16:creationId xmlns:a16="http://schemas.microsoft.com/office/drawing/2014/main" id="{C3B10F4A-C434-2D2E-E559-F8E56FF545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4059" y="2698261"/>
            <a:ext cx="3665925" cy="2059566"/>
          </a:xfrm>
          <a:prstGeom prst="rect">
            <a:avLst/>
          </a:prstGeom>
        </p:spPr>
      </p:pic>
      <p:pic>
        <p:nvPicPr>
          <p:cNvPr id="9" name="Picture 8">
            <a:extLst>
              <a:ext uri="{FF2B5EF4-FFF2-40B4-BE49-F238E27FC236}">
                <a16:creationId xmlns:a16="http://schemas.microsoft.com/office/drawing/2014/main" id="{217CA4B7-FEC5-519F-0BE9-9597B3A0C8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2487" y="4855063"/>
            <a:ext cx="3441421" cy="1817403"/>
          </a:xfrm>
          <a:prstGeom prst="rect">
            <a:avLst/>
          </a:prstGeom>
        </p:spPr>
      </p:pic>
    </p:spTree>
    <p:extLst>
      <p:ext uri="{BB962C8B-B14F-4D97-AF65-F5344CB8AC3E}">
        <p14:creationId xmlns:p14="http://schemas.microsoft.com/office/powerpoint/2010/main" val="3289416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3A96E-A4E7-988D-6524-AE4AA0CFF11E}"/>
              </a:ext>
            </a:extLst>
          </p:cNvPr>
          <p:cNvSpPr>
            <a:spLocks noGrp="1"/>
          </p:cNvSpPr>
          <p:nvPr>
            <p:ph type="ctrTitle"/>
          </p:nvPr>
        </p:nvSpPr>
        <p:spPr>
          <a:xfrm>
            <a:off x="0" y="75415"/>
            <a:ext cx="2145400" cy="528015"/>
          </a:xfrm>
        </p:spPr>
        <p:txBody>
          <a:bodyPr>
            <a:normAutofit/>
          </a:bodyPr>
          <a:lstStyle/>
          <a:p>
            <a:r>
              <a:rPr lang="en-IN" sz="2800" dirty="0">
                <a:latin typeface="Arial Black" panose="020B0A04020102020204" pitchFamily="34" charset="0"/>
              </a:rPr>
              <a:t>LICENCE:</a:t>
            </a:r>
            <a:endParaRPr lang="en-IN" sz="2800" dirty="0"/>
          </a:p>
        </p:txBody>
      </p:sp>
      <p:sp>
        <p:nvSpPr>
          <p:cNvPr id="3" name="Subtitle 2">
            <a:extLst>
              <a:ext uri="{FF2B5EF4-FFF2-40B4-BE49-F238E27FC236}">
                <a16:creationId xmlns:a16="http://schemas.microsoft.com/office/drawing/2014/main" id="{BCDA0E5F-F7FE-3FA1-27ED-1880DBA1BC28}"/>
              </a:ext>
            </a:extLst>
          </p:cNvPr>
          <p:cNvSpPr>
            <a:spLocks noGrp="1"/>
          </p:cNvSpPr>
          <p:nvPr>
            <p:ph type="subTitle" idx="1"/>
          </p:nvPr>
        </p:nvSpPr>
        <p:spPr>
          <a:xfrm>
            <a:off x="695210" y="1621410"/>
            <a:ext cx="8689976" cy="4315119"/>
          </a:xfrm>
        </p:spPr>
        <p:txBody>
          <a:bodyPr/>
          <a:lstStyle/>
          <a:p>
            <a:pPr marL="342900" indent="-342900" algn="l">
              <a:buFont typeface="Wingdings" panose="05000000000000000000" pitchFamily="2" charset="2"/>
              <a:buChar char="v"/>
            </a:pPr>
            <a:r>
              <a:rPr lang="en-IN" sz="2000" dirty="0">
                <a:solidFill>
                  <a:srgbClr val="002060"/>
                </a:solidFill>
                <a:latin typeface="Times New Roman" panose="02020603050405020304" pitchFamily="18" charset="0"/>
                <a:cs typeface="Times New Roman" panose="02020603050405020304" pitchFamily="18" charset="0"/>
              </a:rPr>
              <a:t>Business Entity</a:t>
            </a:r>
          </a:p>
          <a:p>
            <a:pPr marL="342900" indent="-342900" algn="l">
              <a:buFont typeface="Wingdings" panose="05000000000000000000" pitchFamily="2" charset="2"/>
              <a:buChar char="v"/>
            </a:pPr>
            <a:r>
              <a:rPr lang="en-IN" sz="2000" dirty="0">
                <a:solidFill>
                  <a:srgbClr val="002060"/>
                </a:solidFill>
                <a:latin typeface="Times New Roman" panose="02020603050405020304" pitchFamily="18" charset="0"/>
                <a:cs typeface="Times New Roman" panose="02020603050405020304" pitchFamily="18" charset="0"/>
              </a:rPr>
              <a:t>FSSAI registration</a:t>
            </a:r>
          </a:p>
          <a:p>
            <a:pPr marL="342900" indent="-342900" algn="l">
              <a:buFont typeface="Wingdings" panose="05000000000000000000" pitchFamily="2" charset="2"/>
              <a:buChar char="v"/>
            </a:pPr>
            <a:r>
              <a:rPr lang="en-IN" sz="2000" dirty="0">
                <a:solidFill>
                  <a:srgbClr val="002060"/>
                </a:solidFill>
                <a:latin typeface="Times New Roman" panose="02020603050405020304" pitchFamily="18" charset="0"/>
                <a:cs typeface="Times New Roman" panose="02020603050405020304" pitchFamily="18" charset="0"/>
              </a:rPr>
              <a:t>Trade License</a:t>
            </a:r>
          </a:p>
          <a:p>
            <a:pPr marL="342900" indent="-342900" algn="l">
              <a:buFont typeface="Wingdings" panose="05000000000000000000" pitchFamily="2" charset="2"/>
              <a:buChar char="v"/>
            </a:pPr>
            <a:r>
              <a:rPr lang="en-IN" sz="2000" dirty="0">
                <a:solidFill>
                  <a:srgbClr val="002060"/>
                </a:solidFill>
                <a:latin typeface="Times New Roman" panose="02020603050405020304" pitchFamily="18" charset="0"/>
                <a:cs typeface="Times New Roman" panose="02020603050405020304" pitchFamily="18" charset="0"/>
              </a:rPr>
              <a:t>Udyog Aadhaar Registration</a:t>
            </a:r>
          </a:p>
          <a:p>
            <a:pPr marL="342900" indent="-342900" algn="l">
              <a:buFont typeface="Wingdings" panose="05000000000000000000" pitchFamily="2" charset="2"/>
              <a:buChar char="v"/>
            </a:pPr>
            <a:r>
              <a:rPr lang="en-IN" sz="2000" dirty="0">
                <a:solidFill>
                  <a:srgbClr val="002060"/>
                </a:solidFill>
                <a:latin typeface="Times New Roman" panose="02020603050405020304" pitchFamily="18" charset="0"/>
                <a:cs typeface="Times New Roman" panose="02020603050405020304" pitchFamily="18" charset="0"/>
              </a:rPr>
              <a:t>GST Registration</a:t>
            </a:r>
          </a:p>
          <a:p>
            <a:pPr marL="342900" indent="-342900" algn="l">
              <a:buFont typeface="Wingdings" panose="05000000000000000000" pitchFamily="2" charset="2"/>
              <a:buChar char="v"/>
            </a:pPr>
            <a:r>
              <a:rPr lang="en-IN" sz="2000" dirty="0">
                <a:solidFill>
                  <a:srgbClr val="002060"/>
                </a:solidFill>
                <a:latin typeface="Times New Roman" panose="02020603050405020304" pitchFamily="18" charset="0"/>
                <a:cs typeface="Times New Roman" panose="02020603050405020304" pitchFamily="18" charset="0"/>
              </a:rPr>
              <a:t>BIS certification</a:t>
            </a:r>
          </a:p>
          <a:p>
            <a:pPr marL="342900" indent="-342900" algn="l">
              <a:buFont typeface="Wingdings" panose="05000000000000000000" pitchFamily="2" charset="2"/>
              <a:buChar char="v"/>
            </a:pPr>
            <a:r>
              <a:rPr lang="en-IN" sz="2000" dirty="0">
                <a:solidFill>
                  <a:srgbClr val="002060"/>
                </a:solidFill>
                <a:latin typeface="Times New Roman" panose="02020603050405020304" pitchFamily="18" charset="0"/>
                <a:cs typeface="Times New Roman" panose="02020603050405020304" pitchFamily="18" charset="0"/>
              </a:rPr>
              <a:t>No Objection Certificate From State Pollution Control Board </a:t>
            </a:r>
          </a:p>
          <a:p>
            <a:endParaRPr lang="en-IN" dirty="0"/>
          </a:p>
        </p:txBody>
      </p:sp>
      <p:pic>
        <p:nvPicPr>
          <p:cNvPr id="5" name="Picture 4">
            <a:extLst>
              <a:ext uri="{FF2B5EF4-FFF2-40B4-BE49-F238E27FC236}">
                <a16:creationId xmlns:a16="http://schemas.microsoft.com/office/drawing/2014/main" id="{80E83285-8304-77B4-4AF0-1161442CA7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5560" y="603430"/>
            <a:ext cx="4087322" cy="2347160"/>
          </a:xfrm>
          <a:prstGeom prst="rect">
            <a:avLst/>
          </a:prstGeom>
        </p:spPr>
      </p:pic>
    </p:spTree>
    <p:extLst>
      <p:ext uri="{BB962C8B-B14F-4D97-AF65-F5344CB8AC3E}">
        <p14:creationId xmlns:p14="http://schemas.microsoft.com/office/powerpoint/2010/main" val="954341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3B789-4E39-6DE6-B276-E746378F8BED}"/>
              </a:ext>
            </a:extLst>
          </p:cNvPr>
          <p:cNvSpPr>
            <a:spLocks noGrp="1"/>
          </p:cNvSpPr>
          <p:nvPr>
            <p:ph type="ctrTitle"/>
          </p:nvPr>
        </p:nvSpPr>
        <p:spPr>
          <a:xfrm>
            <a:off x="0" y="0"/>
            <a:ext cx="2415636" cy="773112"/>
          </a:xfrm>
        </p:spPr>
        <p:txBody>
          <a:bodyPr>
            <a:normAutofit/>
          </a:bodyPr>
          <a:lstStyle/>
          <a:p>
            <a:r>
              <a:rPr lang="en-IN" sz="2800" dirty="0">
                <a:latin typeface="Arial Black" panose="020B0A04020102020204" pitchFamily="34" charset="0"/>
              </a:rPr>
              <a:t>LAYOUT:</a:t>
            </a:r>
            <a:r>
              <a:rPr lang="en-IN" dirty="0"/>
              <a:t> </a:t>
            </a:r>
          </a:p>
        </p:txBody>
      </p:sp>
      <p:sp>
        <p:nvSpPr>
          <p:cNvPr id="3" name="Subtitle 2">
            <a:extLst>
              <a:ext uri="{FF2B5EF4-FFF2-40B4-BE49-F238E27FC236}">
                <a16:creationId xmlns:a16="http://schemas.microsoft.com/office/drawing/2014/main" id="{1A7A3542-EBD2-243D-2526-A99EF0DC7499}"/>
              </a:ext>
            </a:extLst>
          </p:cNvPr>
          <p:cNvSpPr>
            <a:spLocks noGrp="1"/>
          </p:cNvSpPr>
          <p:nvPr>
            <p:ph type="subTitle" idx="1"/>
          </p:nvPr>
        </p:nvSpPr>
        <p:spPr>
          <a:xfrm>
            <a:off x="1751012" y="1423448"/>
            <a:ext cx="8689976" cy="3834352"/>
          </a:xfrm>
        </p:spPr>
        <p:txBody>
          <a:bodyPr/>
          <a:lstStyle/>
          <a:p>
            <a:r>
              <a:rPr lang="en-IN"/>
              <a:t>.</a:t>
            </a:r>
            <a:endParaRPr lang="en-IN" dirty="0"/>
          </a:p>
        </p:txBody>
      </p:sp>
      <p:pic>
        <p:nvPicPr>
          <p:cNvPr id="5" name="Picture 4">
            <a:extLst>
              <a:ext uri="{FF2B5EF4-FFF2-40B4-BE49-F238E27FC236}">
                <a16:creationId xmlns:a16="http://schemas.microsoft.com/office/drawing/2014/main" id="{241AE793-9726-2818-AB21-D92EF1CF14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998" y="773111"/>
            <a:ext cx="10307369" cy="5891639"/>
          </a:xfrm>
          <a:prstGeom prst="rect">
            <a:avLst/>
          </a:prstGeom>
        </p:spPr>
      </p:pic>
    </p:spTree>
    <p:extLst>
      <p:ext uri="{BB962C8B-B14F-4D97-AF65-F5344CB8AC3E}">
        <p14:creationId xmlns:p14="http://schemas.microsoft.com/office/powerpoint/2010/main" val="2591952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45394-D913-8351-5EC0-B61529B06D50}"/>
              </a:ext>
            </a:extLst>
          </p:cNvPr>
          <p:cNvSpPr>
            <a:spLocks noGrp="1"/>
          </p:cNvSpPr>
          <p:nvPr>
            <p:ph type="title"/>
          </p:nvPr>
        </p:nvSpPr>
        <p:spPr>
          <a:xfrm>
            <a:off x="169059" y="197963"/>
            <a:ext cx="2988922" cy="868837"/>
          </a:xfrm>
        </p:spPr>
        <p:txBody>
          <a:bodyPr>
            <a:normAutofit/>
          </a:bodyPr>
          <a:lstStyle/>
          <a:p>
            <a:r>
              <a:rPr lang="en-IN" sz="2800" dirty="0">
                <a:solidFill>
                  <a:srgbClr val="002060"/>
                </a:solidFill>
                <a:latin typeface="Arial Black" panose="020B0A04020102020204" pitchFamily="34" charset="0"/>
              </a:rPr>
              <a:t>MANPOWER:</a:t>
            </a:r>
            <a:br>
              <a:rPr lang="en-IN" sz="2800" u="sng" dirty="0">
                <a:solidFill>
                  <a:srgbClr val="002060"/>
                </a:solidFill>
                <a:latin typeface="Arial Black" panose="020B0A04020102020204" pitchFamily="34" charset="0"/>
              </a:rPr>
            </a:br>
            <a:endParaRPr lang="en-IN" sz="2800" dirty="0">
              <a:solidFill>
                <a:srgbClr val="002060"/>
              </a:solidFill>
            </a:endParaRPr>
          </a:p>
        </p:txBody>
      </p:sp>
      <p:sp>
        <p:nvSpPr>
          <p:cNvPr id="3" name="Content Placeholder 2">
            <a:extLst>
              <a:ext uri="{FF2B5EF4-FFF2-40B4-BE49-F238E27FC236}">
                <a16:creationId xmlns:a16="http://schemas.microsoft.com/office/drawing/2014/main" id="{9D7DC997-7538-A006-1261-F81AEC9DF61A}"/>
              </a:ext>
            </a:extLst>
          </p:cNvPr>
          <p:cNvSpPr>
            <a:spLocks noGrp="1"/>
          </p:cNvSpPr>
          <p:nvPr>
            <p:ph idx="1"/>
          </p:nvPr>
        </p:nvSpPr>
        <p:spPr>
          <a:xfrm>
            <a:off x="913775" y="1066801"/>
            <a:ext cx="10364452" cy="5593236"/>
          </a:xfrm>
        </p:spPr>
        <p:txBody>
          <a:bodyPr>
            <a:normAutofit fontScale="62500" lnSpcReduction="20000"/>
          </a:bodyPr>
          <a:lstStyle/>
          <a:p>
            <a:pPr marL="571500" indent="-571500">
              <a:buFont typeface="Wingdings" panose="05000000000000000000" pitchFamily="2" charset="2"/>
              <a:buChar char="ü"/>
            </a:pPr>
            <a:r>
              <a:rPr lang="en-IN" sz="2900" cap="none" dirty="0">
                <a:solidFill>
                  <a:srgbClr val="002060"/>
                </a:solidFill>
                <a:latin typeface="Times New Roman" panose="02020603050405020304" pitchFamily="18" charset="0"/>
                <a:cs typeface="Times New Roman" panose="02020603050405020304" pitchFamily="18" charset="0"/>
              </a:rPr>
              <a:t>Guard- 2</a:t>
            </a:r>
          </a:p>
          <a:p>
            <a:pPr marL="571500" indent="-571500">
              <a:buFont typeface="Wingdings" panose="05000000000000000000" pitchFamily="2" charset="2"/>
              <a:buChar char="ü"/>
            </a:pPr>
            <a:r>
              <a:rPr lang="en-IN" sz="2900" cap="none" dirty="0">
                <a:solidFill>
                  <a:srgbClr val="002060"/>
                </a:solidFill>
                <a:latin typeface="Times New Roman" panose="02020603050405020304" pitchFamily="18" charset="0"/>
                <a:cs typeface="Times New Roman" panose="02020603050405020304" pitchFamily="18" charset="0"/>
              </a:rPr>
              <a:t>Weighting area-1</a:t>
            </a:r>
          </a:p>
          <a:p>
            <a:pPr marL="571500" indent="-571500">
              <a:buFont typeface="Wingdings" panose="05000000000000000000" pitchFamily="2" charset="2"/>
              <a:buChar char="ü"/>
            </a:pPr>
            <a:r>
              <a:rPr lang="en-IN" sz="2900" cap="none" dirty="0">
                <a:solidFill>
                  <a:srgbClr val="002060"/>
                </a:solidFill>
                <a:latin typeface="Times New Roman" panose="02020603050405020304" pitchFamily="18" charset="0"/>
                <a:cs typeface="Times New Roman" panose="02020603050405020304" pitchFamily="18" charset="0"/>
              </a:rPr>
              <a:t>Lab-4</a:t>
            </a:r>
          </a:p>
          <a:p>
            <a:pPr marL="571500" indent="-571500">
              <a:buFont typeface="Wingdings" panose="05000000000000000000" pitchFamily="2" charset="2"/>
              <a:buChar char="ü"/>
            </a:pPr>
            <a:r>
              <a:rPr lang="en-IN" sz="2900" cap="none" dirty="0">
                <a:solidFill>
                  <a:srgbClr val="002060"/>
                </a:solidFill>
                <a:latin typeface="Times New Roman" panose="02020603050405020304" pitchFamily="18" charset="0"/>
                <a:cs typeface="Times New Roman" panose="02020603050405020304" pitchFamily="18" charset="0"/>
              </a:rPr>
              <a:t>Processing-3</a:t>
            </a:r>
          </a:p>
          <a:p>
            <a:pPr marL="571500" indent="-571500">
              <a:buFont typeface="Wingdings" panose="05000000000000000000" pitchFamily="2" charset="2"/>
              <a:buChar char="ü"/>
            </a:pPr>
            <a:r>
              <a:rPr lang="en-IN" sz="2900" cap="none" dirty="0">
                <a:solidFill>
                  <a:srgbClr val="002060"/>
                </a:solidFill>
                <a:latin typeface="Times New Roman" panose="02020603050405020304" pitchFamily="18" charset="0"/>
                <a:cs typeface="Times New Roman" panose="02020603050405020304" pitchFamily="18" charset="0"/>
              </a:rPr>
              <a:t>Packaging-2</a:t>
            </a:r>
          </a:p>
          <a:p>
            <a:pPr marL="571500" indent="-571500">
              <a:buFont typeface="Wingdings" panose="05000000000000000000" pitchFamily="2" charset="2"/>
              <a:buChar char="ü"/>
            </a:pPr>
            <a:r>
              <a:rPr lang="en-IN" sz="2900" cap="none" dirty="0">
                <a:solidFill>
                  <a:srgbClr val="002060"/>
                </a:solidFill>
                <a:latin typeface="Times New Roman" panose="02020603050405020304" pitchFamily="18" charset="0"/>
                <a:cs typeface="Times New Roman" panose="02020603050405020304" pitchFamily="18" charset="0"/>
              </a:rPr>
              <a:t>Store-2</a:t>
            </a:r>
          </a:p>
          <a:p>
            <a:pPr marL="571500" indent="-571500">
              <a:buFont typeface="Wingdings" panose="05000000000000000000" pitchFamily="2" charset="2"/>
              <a:buChar char="ü"/>
            </a:pPr>
            <a:r>
              <a:rPr lang="en-IN" sz="2900" cap="none" dirty="0">
                <a:solidFill>
                  <a:srgbClr val="002060"/>
                </a:solidFill>
                <a:latin typeface="Times New Roman" panose="02020603050405020304" pitchFamily="18" charset="0"/>
                <a:cs typeface="Times New Roman" panose="02020603050405020304" pitchFamily="18" charset="0"/>
              </a:rPr>
              <a:t>Washing-3</a:t>
            </a:r>
          </a:p>
          <a:p>
            <a:pPr marL="571500" indent="-571500">
              <a:buFont typeface="Wingdings" panose="05000000000000000000" pitchFamily="2" charset="2"/>
              <a:buChar char="ü"/>
            </a:pPr>
            <a:r>
              <a:rPr lang="en-IN" sz="2900" cap="none" dirty="0">
                <a:solidFill>
                  <a:srgbClr val="002060"/>
                </a:solidFill>
                <a:latin typeface="Times New Roman" panose="02020603050405020304" pitchFamily="18" charset="0"/>
                <a:cs typeface="Times New Roman" panose="02020603050405020304" pitchFamily="18" charset="0"/>
              </a:rPr>
              <a:t>Boiler section-2</a:t>
            </a:r>
          </a:p>
          <a:p>
            <a:pPr marL="571500" indent="-571500">
              <a:buFont typeface="Wingdings" panose="05000000000000000000" pitchFamily="2" charset="2"/>
              <a:buChar char="ü"/>
            </a:pPr>
            <a:r>
              <a:rPr lang="en-IN" sz="2900" cap="none" dirty="0">
                <a:solidFill>
                  <a:srgbClr val="002060"/>
                </a:solidFill>
                <a:latin typeface="Times New Roman" panose="02020603050405020304" pitchFamily="18" charset="0"/>
                <a:cs typeface="Times New Roman" panose="02020603050405020304" pitchFamily="18" charset="0"/>
              </a:rPr>
              <a:t>Chilling section-2</a:t>
            </a:r>
          </a:p>
          <a:p>
            <a:pPr marL="571500" indent="-571500">
              <a:buFont typeface="Wingdings" panose="05000000000000000000" pitchFamily="2" charset="2"/>
              <a:buChar char="ü"/>
            </a:pPr>
            <a:r>
              <a:rPr lang="en-IN" sz="2900" cap="none" dirty="0">
                <a:solidFill>
                  <a:srgbClr val="002060"/>
                </a:solidFill>
                <a:latin typeface="Times New Roman" panose="02020603050405020304" pitchFamily="18" charset="0"/>
                <a:cs typeface="Times New Roman" panose="02020603050405020304" pitchFamily="18" charset="0"/>
              </a:rPr>
              <a:t>Etp-1</a:t>
            </a:r>
          </a:p>
          <a:p>
            <a:pPr marL="571500" indent="-571500">
              <a:buFont typeface="Wingdings" panose="05000000000000000000" pitchFamily="2" charset="2"/>
              <a:buChar char="ü"/>
            </a:pPr>
            <a:r>
              <a:rPr lang="en-IN" sz="2900" cap="none" dirty="0">
                <a:solidFill>
                  <a:srgbClr val="002060"/>
                </a:solidFill>
                <a:latin typeface="Times New Roman" panose="02020603050405020304" pitchFamily="18" charset="0"/>
                <a:cs typeface="Times New Roman" panose="02020603050405020304" pitchFamily="18" charset="0"/>
              </a:rPr>
              <a:t>Shift incharge-2</a:t>
            </a:r>
          </a:p>
          <a:p>
            <a:pPr marL="571500" indent="-571500">
              <a:buFont typeface="Wingdings" panose="05000000000000000000" pitchFamily="2" charset="2"/>
              <a:buChar char="ü"/>
            </a:pPr>
            <a:r>
              <a:rPr lang="en-IN" sz="2900" cap="none" dirty="0">
                <a:solidFill>
                  <a:srgbClr val="002060"/>
                </a:solidFill>
                <a:latin typeface="Times New Roman" panose="02020603050405020304" pitchFamily="18" charset="0"/>
                <a:cs typeface="Times New Roman" panose="02020603050405020304" pitchFamily="18" charset="0"/>
              </a:rPr>
              <a:t>Data documentation-1</a:t>
            </a:r>
          </a:p>
          <a:p>
            <a:pPr marL="571500" indent="-571500">
              <a:buFont typeface="Wingdings" panose="05000000000000000000" pitchFamily="2" charset="2"/>
              <a:buChar char="ü"/>
            </a:pPr>
            <a:r>
              <a:rPr lang="en-IN" sz="2900" cap="none" dirty="0">
                <a:solidFill>
                  <a:srgbClr val="002060"/>
                </a:solidFill>
                <a:latin typeface="Times New Roman" panose="02020603050405020304" pitchFamily="18" charset="0"/>
                <a:cs typeface="Times New Roman" panose="02020603050405020304" pitchFamily="18" charset="0"/>
              </a:rPr>
              <a:t>Electrician-2</a:t>
            </a:r>
          </a:p>
          <a:p>
            <a:pPr marL="571500" indent="-571500">
              <a:buFont typeface="Wingdings" panose="05000000000000000000" pitchFamily="2" charset="2"/>
              <a:buChar char="ü"/>
            </a:pPr>
            <a:r>
              <a:rPr lang="en-IN" sz="2900" cap="none" dirty="0">
                <a:solidFill>
                  <a:srgbClr val="002060"/>
                </a:solidFill>
                <a:latin typeface="Times New Roman" panose="02020603050405020304" pitchFamily="18" charset="0"/>
                <a:cs typeface="Times New Roman" panose="02020603050405020304" pitchFamily="18" charset="0"/>
              </a:rPr>
              <a:t>Overall manegment-1</a:t>
            </a:r>
          </a:p>
          <a:p>
            <a:endParaRPr lang="en-IN" dirty="0"/>
          </a:p>
        </p:txBody>
      </p:sp>
      <p:pic>
        <p:nvPicPr>
          <p:cNvPr id="5" name="Picture 4">
            <a:extLst>
              <a:ext uri="{FF2B5EF4-FFF2-40B4-BE49-F238E27FC236}">
                <a16:creationId xmlns:a16="http://schemas.microsoft.com/office/drawing/2014/main" id="{B84843D3-1F61-5443-FEDB-2776DA4F3B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6919" y="197963"/>
            <a:ext cx="3991306" cy="2244545"/>
          </a:xfrm>
          <a:prstGeom prst="rect">
            <a:avLst/>
          </a:prstGeom>
        </p:spPr>
      </p:pic>
      <p:pic>
        <p:nvPicPr>
          <p:cNvPr id="7" name="Picture 6">
            <a:extLst>
              <a:ext uri="{FF2B5EF4-FFF2-40B4-BE49-F238E27FC236}">
                <a16:creationId xmlns:a16="http://schemas.microsoft.com/office/drawing/2014/main" id="{25D8A143-A91C-357E-1366-9C160E0100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6919" y="3201186"/>
            <a:ext cx="3991306" cy="2520884"/>
          </a:xfrm>
          <a:prstGeom prst="rect">
            <a:avLst/>
          </a:prstGeom>
        </p:spPr>
      </p:pic>
    </p:spTree>
    <p:extLst>
      <p:ext uri="{BB962C8B-B14F-4D97-AF65-F5344CB8AC3E}">
        <p14:creationId xmlns:p14="http://schemas.microsoft.com/office/powerpoint/2010/main" val="1580207739"/>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235</TotalTime>
  <Words>582</Words>
  <Application>Microsoft Office PowerPoint</Application>
  <PresentationFormat>Widescreen</PresentationFormat>
  <Paragraphs>143</Paragraphs>
  <Slides>18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Algerian</vt:lpstr>
      <vt:lpstr>Arial</vt:lpstr>
      <vt:lpstr>Arial</vt:lpstr>
      <vt:lpstr>Arial Black</vt:lpstr>
      <vt:lpstr>Berlin Sans FB Demi</vt:lpstr>
      <vt:lpstr>Calibri</vt:lpstr>
      <vt:lpstr>Times New Roman</vt:lpstr>
      <vt:lpstr>Tw Cen MT</vt:lpstr>
      <vt:lpstr>Wingdings</vt:lpstr>
      <vt:lpstr>Droplet</vt:lpstr>
      <vt:lpstr>                                     Project on entrepreneurship     development of milk industry                                                                                                                               egra : Purba Medinipur: west Bengal: pin-721456</vt:lpstr>
      <vt:lpstr>PowerPoint Presentation</vt:lpstr>
      <vt:lpstr>Introduction:</vt:lpstr>
      <vt:lpstr>MARKET SURVEY:</vt:lpstr>
      <vt:lpstr>LOCATION CHOSE:</vt:lpstr>
      <vt:lpstr>INVESTMENT:</vt:lpstr>
      <vt:lpstr>LICENCE:</vt:lpstr>
      <vt:lpstr>LAYOUT: </vt:lpstr>
      <vt:lpstr>MANPOWER: </vt:lpstr>
      <vt:lpstr>EQUIPMENT: </vt:lpstr>
      <vt:lpstr>FLOW CHART:</vt:lpstr>
      <vt:lpstr>LABORATORY TEST:</vt:lpstr>
      <vt:lpstr>Product details:</vt:lpstr>
      <vt:lpstr>BUSINESS RESEARCH:</vt:lpstr>
      <vt:lpstr>MARKET STRATEGY: </vt:lpstr>
      <vt:lpstr>TARGET COUSTOMER BEING:</vt:lpstr>
      <vt:lpstr>CONCLUSION: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𝓜𝓪𝓷𝓽𝓾 .</dc:creator>
  <cp:lastModifiedBy>Ayan</cp:lastModifiedBy>
  <cp:revision>20</cp:revision>
  <dcterms:created xsi:type="dcterms:W3CDTF">2023-02-27T13:17:25Z</dcterms:created>
  <dcterms:modified xsi:type="dcterms:W3CDTF">2023-12-29T04:40:47Z</dcterms:modified>
</cp:coreProperties>
</file>